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61" r:id="rId3"/>
    <p:sldId id="262" r:id="rId4"/>
    <p:sldId id="258" r:id="rId5"/>
    <p:sldId id="263" r:id="rId6"/>
    <p:sldId id="264" r:id="rId7"/>
    <p:sldId id="265" r:id="rId8"/>
    <p:sldId id="266" r:id="rId9"/>
    <p:sldId id="267" r:id="rId10"/>
    <p:sldId id="270" r:id="rId11"/>
    <p:sldId id="275" r:id="rId12"/>
    <p:sldId id="274" r:id="rId13"/>
    <p:sldId id="271" r:id="rId14"/>
    <p:sldId id="272" r:id="rId15"/>
    <p:sldId id="273" r:id="rId16"/>
    <p:sldId id="280" r:id="rId17"/>
    <p:sldId id="279" r:id="rId18"/>
    <p:sldId id="278" r:id="rId19"/>
    <p:sldId id="269" r:id="rId20"/>
    <p:sldId id="260" r:id="rId21"/>
    <p:sldId id="259" r:id="rId22"/>
    <p:sldId id="25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76848" autoAdjust="0"/>
  </p:normalViewPr>
  <p:slideViewPr>
    <p:cSldViewPr>
      <p:cViewPr varScale="1">
        <p:scale>
          <a:sx n="101" d="100"/>
          <a:sy n="101" d="100"/>
        </p:scale>
        <p:origin x="-870" y="-102"/>
      </p:cViewPr>
      <p:guideLst>
        <p:guide orient="horz" pos="2160"/>
        <p:guide pos="2880"/>
      </p:guideLst>
    </p:cSldViewPr>
  </p:slideViewPr>
  <p:notesTextViewPr>
    <p:cViewPr>
      <p:scale>
        <a:sx n="100" d="100"/>
        <a:sy n="100" d="100"/>
      </p:scale>
      <p:origin x="0" y="0"/>
    </p:cViewPr>
  </p:notesTextViewPr>
  <p:notesViewPr>
    <p:cSldViewPr>
      <p:cViewPr varScale="1">
        <p:scale>
          <a:sx n="101" d="100"/>
          <a:sy n="101" d="100"/>
        </p:scale>
        <p:origin x="-2532"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3B70BF-CEA8-4ACF-A6BA-D5D29CFF2D55}" type="datetimeFigureOut">
              <a:rPr lang="en-US" smtClean="0"/>
              <a:t>10/26/2009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D46B19F-A837-4D1C-AA43-2B086092B347}"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1569CF-0598-4DD7-8BA5-E2E9AC9CA6C5}" type="datetimeFigureOut">
              <a:rPr lang="en-US" smtClean="0"/>
              <a:pPr/>
              <a:t>10/26/2009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9E5FDA-ABD0-4D73-ABE0-40960A96738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©2009 Microsoft Corporation</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Microsoft's </a:t>
            </a:r>
            <a:r>
              <a:rPr lang="en-US" sz="1200" kern="1200" baseline="0" dirty="0" smtClean="0">
                <a:solidFill>
                  <a:schemeClr val="tx1"/>
                </a:solidFill>
                <a:latin typeface="+mn-lt"/>
                <a:ea typeface="+mn-ea"/>
                <a:cs typeface="+mn-cs"/>
              </a:rPr>
              <a:t>Fiddler application, a free download, provides the ability to log and inspect all HTTP traffic between your computer and the Internet. It also allows one to set breakpoints and "fiddle" with incoming or outgoing data, thus making it possible to alter Referrer, </a:t>
            </a:r>
            <a:r>
              <a:rPr lang="en-US" sz="1200" kern="1200" baseline="0" dirty="0" err="1" smtClean="0">
                <a:solidFill>
                  <a:schemeClr val="tx1"/>
                </a:solidFill>
                <a:latin typeface="+mn-lt"/>
                <a:ea typeface="+mn-ea"/>
                <a:cs typeface="+mn-cs"/>
              </a:rPr>
              <a:t>UserAgent</a:t>
            </a:r>
            <a:r>
              <a:rPr lang="en-US" sz="1200" kern="1200" baseline="0" dirty="0" smtClean="0">
                <a:solidFill>
                  <a:schemeClr val="tx1"/>
                </a:solidFill>
                <a:latin typeface="+mn-lt"/>
                <a:ea typeface="+mn-ea"/>
                <a:cs typeface="+mn-cs"/>
              </a:rPr>
              <a:t>, and other HTTP headers to defeat defensive techniques employed by malicious websites. This session will provide an overview of Fiddler and demonstrate how it can be used in real world scenarios. 	</a:t>
            </a:r>
          </a:p>
          <a:p>
            <a:endParaRPr lang="en-US" sz="1200" b="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Eric Lawrence </a:t>
            </a:r>
          </a:p>
          <a:p>
            <a:r>
              <a:rPr lang="en-US" sz="1200" kern="1200" baseline="0" dirty="0" smtClean="0">
                <a:solidFill>
                  <a:schemeClr val="tx1"/>
                </a:solidFill>
                <a:latin typeface="+mn-lt"/>
                <a:ea typeface="+mn-ea"/>
                <a:cs typeface="+mn-cs"/>
              </a:rPr>
              <a:t>Sr. Program Manager, </a:t>
            </a:r>
            <a:r>
              <a:rPr lang="en-US" sz="1200" kern="1200" baseline="0" dirty="0" smtClean="0">
                <a:solidFill>
                  <a:schemeClr val="tx1"/>
                </a:solidFill>
                <a:latin typeface="+mn-lt"/>
                <a:ea typeface="+mn-ea"/>
                <a:cs typeface="+mn-cs"/>
              </a:rPr>
              <a:t>IE</a:t>
            </a:r>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79E5FDA-ABD0-4D73-ABE0-40960A96738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Fiddler starts, it attaches to WinINET as the system default proxy.  </a:t>
            </a:r>
          </a:p>
          <a:p>
            <a:endParaRPr lang="en-US" dirty="0" smtClean="0"/>
          </a:p>
          <a:p>
            <a:r>
              <a:rPr lang="en-US" dirty="0" smtClean="0"/>
              <a:t>Non-WinINET applications can be pointed to Fiddler by setting their proxy to 127.0.0.1:8888</a:t>
            </a:r>
          </a:p>
          <a:p>
            <a:endParaRPr lang="en-US" dirty="0"/>
          </a:p>
        </p:txBody>
      </p:sp>
      <p:sp>
        <p:nvSpPr>
          <p:cNvPr id="4" name="Slide Number Placeholder 3"/>
          <p:cNvSpPr>
            <a:spLocks noGrp="1"/>
          </p:cNvSpPr>
          <p:nvPr>
            <p:ph type="sldNum" sz="quarter" idx="10"/>
          </p:nvPr>
        </p:nvSpPr>
        <p:spPr/>
        <p:txBody>
          <a:bodyPr/>
          <a:lstStyle/>
          <a:p>
            <a:fld id="{079E5FDA-ABD0-4D73-ABE0-40960A967381}"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can use Fiddler to monitor traffic from any device that supports a HTTP proxy.</a:t>
            </a:r>
            <a:endParaRPr lang="en-US" dirty="0"/>
          </a:p>
        </p:txBody>
      </p:sp>
      <p:sp>
        <p:nvSpPr>
          <p:cNvPr id="4" name="Slide Number Placeholder 3"/>
          <p:cNvSpPr>
            <a:spLocks noGrp="1"/>
          </p:cNvSpPr>
          <p:nvPr>
            <p:ph type="sldNum" sz="quarter" idx="10"/>
          </p:nvPr>
        </p:nvSpPr>
        <p:spPr/>
        <p:txBody>
          <a:bodyPr/>
          <a:lstStyle/>
          <a:p>
            <a:fld id="{079E5FDA-ABD0-4D73-ABE0-40960A967381}"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10/26/2009 3:23 PM</a:t>
            </a:fld>
            <a:endParaRPr lang="en-US"/>
          </a:p>
        </p:txBody>
      </p:sp>
      <p:sp>
        <p:nvSpPr>
          <p:cNvPr id="6" name="Footer Placeholder 5"/>
          <p:cNvSpPr>
            <a:spLocks noGrp="1"/>
          </p:cNvSpPr>
          <p:nvPr>
            <p:ph type="ftr" sz="quarter" idx="12"/>
          </p:nvPr>
        </p:nvSpPr>
        <p:spPr/>
        <p:txBody>
          <a:bodyPr/>
          <a:lstStyle/>
          <a:p>
            <a:r>
              <a:rPr lang="en-US" dirty="0" smtClean="0">
                <a:solidFill>
                  <a:srgbClr val="000000"/>
                </a:solidFill>
                <a:latin typeface="Segoe UI" pitchFamily="34" charset="0"/>
              </a:rPr>
              <a:t>© 2009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Segoe UI" pitchFamily="34" charset="0"/>
              </a:rPr>
            </a:br>
            <a:r>
              <a:rPr lang="en-US" dirty="0" smtClean="0">
                <a:solidFill>
                  <a:srgbClr val="000000"/>
                </a:solidFill>
                <a:latin typeface="Segoe UI" pitchFamily="34" charset="0"/>
              </a:rPr>
              <a:t>MICROSOFT MAKES NO WARRANTIES, EXPRESS, IMPLIED OR STATUTORY, AS TO THE INFORMATION IN THIS PRESENTATION.</a:t>
            </a:r>
          </a:p>
          <a:p>
            <a:endParaRPr lang="en-US" dirty="0">
              <a:latin typeface="Segoe UI"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22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pic>
        <p:nvPicPr>
          <p:cNvPr id="14" name="Picture 13" descr="SIDE BAR.png"/>
          <p:cNvPicPr>
            <a:picLocks noChangeAspect="1"/>
          </p:cNvPicPr>
          <p:nvPr userDrawn="1"/>
        </p:nvPicPr>
        <p:blipFill>
          <a:blip r:embed="rId2" cstate="print">
            <a:duotone>
              <a:prstClr val="black"/>
              <a:schemeClr val="accent1">
                <a:tint val="45000"/>
                <a:satMod val="400000"/>
              </a:schemeClr>
            </a:duotone>
          </a:blip>
          <a:stretch>
            <a:fillRect/>
          </a:stretch>
        </p:blipFill>
        <p:spPr>
          <a:xfrm>
            <a:off x="7964737" y="0"/>
            <a:ext cx="1179263" cy="6858000"/>
          </a:xfrm>
          <a:prstGeom prst="rect">
            <a:avLst/>
          </a:prstGeom>
        </p:spPr>
      </p:pic>
      <p:pic>
        <p:nvPicPr>
          <p:cNvPr id="1036" name="Picture 12" descr="\\eventsql\dvd\Online_ART\DVD_ART36\Logos\MICROSOFT (brand)\Microsoft corporate logo white.png"/>
          <p:cNvPicPr>
            <a:picLocks noChangeAspect="1" noChangeArrowheads="1"/>
          </p:cNvPicPr>
          <p:nvPr userDrawn="1"/>
        </p:nvPicPr>
        <p:blipFill>
          <a:blip r:embed="rId3" cstate="print"/>
          <a:srcRect/>
          <a:stretch>
            <a:fillRect/>
          </a:stretch>
        </p:blipFill>
        <p:spPr bwMode="auto">
          <a:xfrm>
            <a:off x="6248400" y="6400800"/>
            <a:ext cx="1662113" cy="284934"/>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886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00200"/>
            <a:ext cx="3886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886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886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495801" y="1535113"/>
            <a:ext cx="396239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95801" y="2174875"/>
            <a:ext cx="396239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4730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848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7848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descr="BOTTOM BAR.png"/>
          <p:cNvPicPr>
            <a:picLocks noChangeAspect="1"/>
          </p:cNvPicPr>
          <p:nvPr/>
        </p:nvPicPr>
        <p:blipFill>
          <a:blip r:embed="rId13" cstate="print">
            <a:duotone>
              <a:prstClr val="black"/>
              <a:schemeClr val="accent1">
                <a:tint val="45000"/>
                <a:satMod val="400000"/>
              </a:schemeClr>
            </a:duotone>
          </a:blip>
          <a:stretch>
            <a:fillRect/>
          </a:stretch>
        </p:blipFill>
        <p:spPr>
          <a:xfrm>
            <a:off x="0" y="6172200"/>
            <a:ext cx="8991600" cy="685800"/>
          </a:xfrm>
          <a:prstGeom prst="rect">
            <a:avLst/>
          </a:prstGeom>
        </p:spPr>
      </p:pic>
      <p:pic>
        <p:nvPicPr>
          <p:cNvPr id="11" name="Picture 10" descr="SIDE BAR.png"/>
          <p:cNvPicPr>
            <a:picLocks noChangeAspect="1"/>
          </p:cNvPicPr>
          <p:nvPr/>
        </p:nvPicPr>
        <p:blipFill>
          <a:blip r:embed="rId14" cstate="print">
            <a:duotone>
              <a:prstClr val="black"/>
              <a:schemeClr val="accent1">
                <a:tint val="45000"/>
                <a:satMod val="400000"/>
              </a:schemeClr>
            </a:duotone>
          </a:blip>
          <a:stretch>
            <a:fillRect/>
          </a:stretch>
        </p:blipFill>
        <p:spPr>
          <a:xfrm>
            <a:off x="7964737" y="0"/>
            <a:ext cx="1179263" cy="6858000"/>
          </a:xfrm>
          <a:prstGeom prst="rect">
            <a:avLst/>
          </a:prstGeom>
        </p:spPr>
      </p:pic>
      <p:pic>
        <p:nvPicPr>
          <p:cNvPr id="12" name="Picture 12" descr="\\eventsql\dvd\Online_ART\DVD_ART36\Logos\MICROSOFT (brand)\Microsoft corporate logo white.png"/>
          <p:cNvPicPr>
            <a:picLocks noChangeAspect="1" noChangeArrowheads="1"/>
          </p:cNvPicPr>
          <p:nvPr/>
        </p:nvPicPr>
        <p:blipFill>
          <a:blip r:embed="rId15" cstate="print"/>
          <a:srcRect/>
          <a:stretch>
            <a:fillRect/>
          </a:stretch>
        </p:blipFill>
        <p:spPr bwMode="auto">
          <a:xfrm>
            <a:off x="6248400" y="6400800"/>
            <a:ext cx="1662113" cy="284934"/>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hyperlink" Target="http://www.fiddlercap.com/"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a:xfrm>
            <a:off x="685800" y="228600"/>
            <a:ext cx="7772400" cy="1470025"/>
          </a:xfrm>
        </p:spPr>
        <p:txBody>
          <a:bodyPr>
            <a:normAutofit/>
          </a:bodyPr>
          <a:lstStyle/>
          <a:p>
            <a:r>
              <a:rPr lang="en-US" dirty="0" smtClean="0"/>
              <a:t>Fiddler</a:t>
            </a:r>
            <a:endParaRPr lang="en-US" dirty="0"/>
          </a:p>
        </p:txBody>
      </p:sp>
      <p:pic>
        <p:nvPicPr>
          <p:cNvPr id="1026" name="Picture 2" descr="C:\Documents and Settings\ericlaw\My Documents\fiddler-HexView.png"/>
          <p:cNvPicPr>
            <a:picLocks noChangeAspect="1" noChangeArrowheads="1"/>
          </p:cNvPicPr>
          <p:nvPr/>
        </p:nvPicPr>
        <p:blipFill>
          <a:blip r:embed="rId3" cstate="print"/>
          <a:srcRect/>
          <a:stretch>
            <a:fillRect/>
          </a:stretch>
        </p:blipFill>
        <p:spPr bwMode="auto">
          <a:xfrm>
            <a:off x="1104900" y="1447800"/>
            <a:ext cx="6934200" cy="388853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848600" cy="1143000"/>
          </a:xfrm>
        </p:spPr>
        <p:txBody>
          <a:bodyPr/>
          <a:lstStyle/>
          <a:p>
            <a:r>
              <a:rPr lang="en-US" dirty="0" smtClean="0"/>
              <a:t>FiddlerScript Rules</a:t>
            </a:r>
            <a:endParaRPr lang="en-US" dirty="0"/>
          </a:p>
        </p:txBody>
      </p:sp>
      <p:sp>
        <p:nvSpPr>
          <p:cNvPr id="3" name="Text Placeholder 2"/>
          <p:cNvSpPr txBox="1">
            <a:spLocks/>
          </p:cNvSpPr>
          <p:nvPr/>
        </p:nvSpPr>
        <p:spPr>
          <a:xfrm>
            <a:off x="228600" y="990600"/>
            <a:ext cx="8077200" cy="17526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accent1"/>
                </a:solidFill>
                <a:effectLst/>
                <a:uLnTx/>
                <a:uFillTx/>
                <a:latin typeface="+mn-lt"/>
                <a:ea typeface="+mn-ea"/>
                <a:cs typeface="+mn-cs"/>
              </a:rPr>
              <a:t>Rules are where Fiddler gets </a:t>
            </a:r>
            <a:r>
              <a:rPr kumimoji="0" lang="en-US" sz="3200" b="0" i="1" u="none" strike="noStrike" kern="1200" cap="none" spc="0" normalizeH="0" baseline="0" noProof="0" dirty="0" smtClean="0">
                <a:ln>
                  <a:noFill/>
                </a:ln>
                <a:solidFill>
                  <a:schemeClr val="accent1"/>
                </a:solidFill>
                <a:effectLst/>
                <a:uLnTx/>
                <a:uFillTx/>
                <a:latin typeface="+mn-lt"/>
                <a:ea typeface="+mn-ea"/>
                <a:cs typeface="+mn-cs"/>
              </a:rPr>
              <a:t>really</a:t>
            </a:r>
            <a:r>
              <a:rPr kumimoji="0" lang="en-US" sz="3200" b="0" i="0" u="none" strike="noStrike" kern="1200" cap="none" spc="0" normalizeH="0" baseline="0" noProof="0" dirty="0" smtClean="0">
                <a:ln>
                  <a:noFill/>
                </a:ln>
                <a:solidFill>
                  <a:schemeClr val="accent1"/>
                </a:solidFill>
                <a:effectLst/>
                <a:uLnTx/>
                <a:uFillTx/>
                <a:latin typeface="+mn-lt"/>
                <a:ea typeface="+mn-ea"/>
                <a:cs typeface="+mn-cs"/>
              </a:rPr>
              <a:t> fun!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accent1"/>
                </a:solidFill>
                <a:effectLst/>
                <a:uLnTx/>
                <a:uFillTx/>
                <a:latin typeface="+mn-lt"/>
                <a:ea typeface="+mn-ea"/>
                <a:cs typeface="+mn-cs"/>
              </a:rPr>
              <a:t>Use JavaScript</a:t>
            </a:r>
            <a:r>
              <a:rPr kumimoji="0" lang="en-US" sz="3200" b="0" i="0" u="none" strike="noStrike" kern="1200" cap="none" spc="0" normalizeH="0" noProof="0" dirty="0" smtClean="0">
                <a:ln>
                  <a:noFill/>
                </a:ln>
                <a:solidFill>
                  <a:schemeClr val="accent1"/>
                </a:solidFill>
                <a:effectLst/>
                <a:uLnTx/>
                <a:uFillTx/>
                <a:latin typeface="+mn-lt"/>
                <a:ea typeface="+mn-ea"/>
                <a:cs typeface="+mn-cs"/>
              </a:rPr>
              <a:t> to manipulate request or response headers or</a:t>
            </a:r>
            <a:r>
              <a:rPr kumimoji="0" lang="en-US" sz="3200" b="0" i="0" u="none" strike="noStrike" kern="1200" cap="none" spc="0" normalizeH="0" baseline="0" noProof="0" dirty="0" smtClean="0">
                <a:ln>
                  <a:noFill/>
                </a:ln>
                <a:solidFill>
                  <a:schemeClr val="accent1"/>
                </a:solidFill>
                <a:effectLst/>
                <a:uLnTx/>
                <a:uFillTx/>
                <a:latin typeface="+mn-lt"/>
                <a:ea typeface="+mn-ea"/>
                <a:cs typeface="+mn-cs"/>
              </a:rPr>
              <a:t> entity body.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accent1"/>
              </a:solidFill>
              <a:effectLst/>
              <a:uLnTx/>
              <a:uFillTx/>
              <a:latin typeface="+mn-lt"/>
              <a:ea typeface="+mn-ea"/>
              <a:cs typeface="+mn-cs"/>
            </a:endParaRPr>
          </a:p>
        </p:txBody>
      </p:sp>
      <p:pic>
        <p:nvPicPr>
          <p:cNvPr id="6146" name="Picture 2"/>
          <p:cNvPicPr>
            <a:picLocks noChangeAspect="1" noChangeArrowheads="1"/>
          </p:cNvPicPr>
          <p:nvPr/>
        </p:nvPicPr>
        <p:blipFill>
          <a:blip r:embed="rId2" cstate="print"/>
          <a:srcRect/>
          <a:stretch>
            <a:fillRect/>
          </a:stretch>
        </p:blipFill>
        <p:spPr bwMode="auto">
          <a:xfrm>
            <a:off x="1143000" y="2667000"/>
            <a:ext cx="6858000" cy="35337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848600" cy="1143000"/>
          </a:xfrm>
        </p:spPr>
        <p:txBody>
          <a:bodyPr/>
          <a:lstStyle/>
          <a:p>
            <a:r>
              <a:rPr lang="en-US" dirty="0" smtClean="0"/>
              <a:t>Extending Fiddler UI</a:t>
            </a:r>
            <a:endParaRPr lang="en-US" dirty="0"/>
          </a:p>
        </p:txBody>
      </p:sp>
      <p:pic>
        <p:nvPicPr>
          <p:cNvPr id="11266" name="Picture 2"/>
          <p:cNvPicPr>
            <a:picLocks noChangeAspect="1" noChangeArrowheads="1"/>
          </p:cNvPicPr>
          <p:nvPr/>
        </p:nvPicPr>
        <p:blipFill>
          <a:blip r:embed="rId2" cstate="print"/>
          <a:srcRect/>
          <a:stretch>
            <a:fillRect/>
          </a:stretch>
        </p:blipFill>
        <p:spPr bwMode="auto">
          <a:xfrm>
            <a:off x="4648200" y="1143000"/>
            <a:ext cx="4114800" cy="5086198"/>
          </a:xfrm>
          <a:prstGeom prst="rect">
            <a:avLst/>
          </a:prstGeom>
          <a:noFill/>
          <a:ln w="9525">
            <a:noFill/>
            <a:miter lim="800000"/>
            <a:headEnd/>
            <a:tailEnd/>
          </a:ln>
        </p:spPr>
      </p:pic>
      <p:sp>
        <p:nvSpPr>
          <p:cNvPr id="4" name="Text Placeholder 2"/>
          <p:cNvSpPr txBox="1">
            <a:spLocks/>
          </p:cNvSpPr>
          <p:nvPr/>
        </p:nvSpPr>
        <p:spPr>
          <a:xfrm>
            <a:off x="228600" y="2400300"/>
            <a:ext cx="4191000" cy="2057400"/>
          </a:xfrm>
          <a:prstGeom prst="rect">
            <a:avLst/>
          </a:prstGeom>
        </p:spPr>
        <p:txBody>
          <a:bodyPr/>
          <a:lstStyle/>
          <a:p>
            <a:pPr marR="0" lvl="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accent1"/>
                </a:solidFill>
                <a:effectLst/>
                <a:uLnTx/>
                <a:uFillTx/>
                <a:latin typeface="+mn-lt"/>
                <a:ea typeface="+mn-ea"/>
                <a:cs typeface="+mn-cs"/>
              </a:rPr>
              <a:t>FiddlerScript</a:t>
            </a:r>
            <a:r>
              <a:rPr kumimoji="0" lang="en-US" sz="3200" b="0" i="0" u="none" strike="noStrike" kern="1200" cap="none" spc="0" normalizeH="0" noProof="0" dirty="0" smtClean="0">
                <a:ln>
                  <a:noFill/>
                </a:ln>
                <a:solidFill>
                  <a:schemeClr val="accent1"/>
                </a:solidFill>
                <a:effectLst/>
                <a:uLnTx/>
                <a:uFillTx/>
                <a:latin typeface="+mn-lt"/>
                <a:ea typeface="+mn-ea"/>
                <a:cs typeface="+mn-cs"/>
              </a:rPr>
              <a:t> and extensions can add new menu items or tabs.</a:t>
            </a:r>
            <a:endParaRPr kumimoji="0" lang="en-US" sz="3200" b="0" i="0" u="none" strike="noStrike" kern="1200" cap="none" spc="0" normalizeH="0" baseline="0" noProof="0" dirty="0" smtClean="0">
              <a:ln>
                <a:noFill/>
              </a:ln>
              <a:solidFill>
                <a:schemeClr val="accent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848600" cy="1143000"/>
          </a:xfrm>
        </p:spPr>
        <p:txBody>
          <a:bodyPr/>
          <a:lstStyle/>
          <a:p>
            <a:r>
              <a:rPr lang="en-US" dirty="0" smtClean="0"/>
              <a:t>Using Simple Filters</a:t>
            </a:r>
            <a:endParaRPr lang="en-US" dirty="0"/>
          </a:p>
        </p:txBody>
      </p:sp>
      <p:pic>
        <p:nvPicPr>
          <p:cNvPr id="10242" name="Picture 2"/>
          <p:cNvPicPr>
            <a:picLocks noChangeAspect="1" noChangeArrowheads="1"/>
          </p:cNvPicPr>
          <p:nvPr/>
        </p:nvPicPr>
        <p:blipFill>
          <a:blip r:embed="rId2" cstate="print"/>
          <a:srcRect/>
          <a:stretch>
            <a:fillRect/>
          </a:stretch>
        </p:blipFill>
        <p:spPr bwMode="auto">
          <a:xfrm>
            <a:off x="938076" y="1219200"/>
            <a:ext cx="7267849" cy="3276600"/>
          </a:xfrm>
          <a:prstGeom prst="rect">
            <a:avLst/>
          </a:prstGeom>
          <a:noFill/>
          <a:ln w="9525">
            <a:noFill/>
            <a:miter lim="800000"/>
            <a:headEnd/>
            <a:tailEnd/>
          </a:ln>
        </p:spPr>
      </p:pic>
      <p:sp>
        <p:nvSpPr>
          <p:cNvPr id="4" name="Text Placeholder 2"/>
          <p:cNvSpPr txBox="1">
            <a:spLocks/>
          </p:cNvSpPr>
          <p:nvPr/>
        </p:nvSpPr>
        <p:spPr>
          <a:xfrm>
            <a:off x="1295400" y="5105400"/>
            <a:ext cx="6705600" cy="1066800"/>
          </a:xfrm>
          <a:prstGeom prst="rect">
            <a:avLst/>
          </a:prstGeom>
        </p:spPr>
        <p:txBody>
          <a:bodyPr/>
          <a:lstStyle/>
          <a:p>
            <a:pPr marR="0" lvl="0" algn="ctr"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accent1"/>
                </a:solidFill>
                <a:effectLst/>
                <a:uLnTx/>
                <a:uFillTx/>
                <a:latin typeface="+mn-lt"/>
                <a:ea typeface="+mn-ea"/>
                <a:cs typeface="+mn-cs"/>
              </a:rPr>
              <a:t>Flag, modify</a:t>
            </a:r>
            <a:r>
              <a:rPr kumimoji="0" lang="en-US" sz="3200" b="0" i="0" u="none" strike="noStrike" kern="1200" cap="none" spc="0" normalizeH="0" noProof="0" dirty="0" smtClean="0">
                <a:ln>
                  <a:noFill/>
                </a:ln>
                <a:solidFill>
                  <a:schemeClr val="accent1"/>
                </a:solidFill>
                <a:effectLst/>
                <a:uLnTx/>
                <a:uFillTx/>
                <a:latin typeface="+mn-lt"/>
                <a:ea typeface="+mn-ea"/>
                <a:cs typeface="+mn-cs"/>
              </a:rPr>
              <a:t> or remove headers from all requests and responses.</a:t>
            </a:r>
            <a:endParaRPr kumimoji="0" lang="en-US" sz="3200" b="0" i="0" u="none" strike="noStrike" kern="1200" cap="none" spc="0" normalizeH="0" baseline="0" noProof="0" dirty="0" smtClean="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848600" cy="1143000"/>
          </a:xfrm>
        </p:spPr>
        <p:txBody>
          <a:bodyPr/>
          <a:lstStyle/>
          <a:p>
            <a:r>
              <a:rPr lang="en-US" dirty="0" smtClean="0"/>
              <a:t>AutoResponder</a:t>
            </a:r>
            <a:endParaRPr lang="en-US" dirty="0"/>
          </a:p>
        </p:txBody>
      </p:sp>
      <p:sp>
        <p:nvSpPr>
          <p:cNvPr id="3" name="Text Placeholder 2"/>
          <p:cNvSpPr txBox="1">
            <a:spLocks/>
          </p:cNvSpPr>
          <p:nvPr/>
        </p:nvSpPr>
        <p:spPr>
          <a:xfrm>
            <a:off x="1295400" y="5105400"/>
            <a:ext cx="6705600" cy="1066800"/>
          </a:xfrm>
          <a:prstGeom prst="rect">
            <a:avLst/>
          </a:prstGeom>
        </p:spPr>
        <p:txBody>
          <a:bodyPr/>
          <a:lstStyle/>
          <a:p>
            <a:pPr marR="0" lvl="0" algn="ctr"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accent1"/>
                </a:solidFill>
                <a:effectLst/>
                <a:uLnTx/>
                <a:uFillTx/>
                <a:latin typeface="+mn-lt"/>
                <a:ea typeface="+mn-ea"/>
                <a:cs typeface="+mn-cs"/>
              </a:rPr>
              <a:t>Replay previously captured or generated traffic.</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accent1"/>
              </a:solidFill>
              <a:effectLst/>
              <a:uLnTx/>
              <a:uFillTx/>
              <a:latin typeface="+mn-lt"/>
              <a:ea typeface="+mn-ea"/>
              <a:cs typeface="+mn-cs"/>
            </a:endParaRPr>
          </a:p>
        </p:txBody>
      </p:sp>
      <p:pic>
        <p:nvPicPr>
          <p:cNvPr id="7170" name="Picture 2"/>
          <p:cNvPicPr>
            <a:picLocks noChangeAspect="1" noChangeArrowheads="1"/>
          </p:cNvPicPr>
          <p:nvPr/>
        </p:nvPicPr>
        <p:blipFill>
          <a:blip r:embed="rId2" cstate="print"/>
          <a:srcRect/>
          <a:stretch>
            <a:fillRect/>
          </a:stretch>
        </p:blipFill>
        <p:spPr bwMode="auto">
          <a:xfrm>
            <a:off x="1562100" y="1066800"/>
            <a:ext cx="6019800" cy="3975576"/>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0"/>
            <a:ext cx="7848600" cy="1143000"/>
          </a:xfrm>
        </p:spPr>
        <p:txBody>
          <a:bodyPr/>
          <a:lstStyle/>
          <a:p>
            <a:r>
              <a:rPr lang="en-US" dirty="0" smtClean="0"/>
              <a:t>Request Builder</a:t>
            </a:r>
            <a:endParaRPr lang="en-US" dirty="0"/>
          </a:p>
        </p:txBody>
      </p:sp>
      <p:pic>
        <p:nvPicPr>
          <p:cNvPr id="8194" name="Picture 2"/>
          <p:cNvPicPr>
            <a:picLocks noChangeAspect="1" noChangeArrowheads="1"/>
          </p:cNvPicPr>
          <p:nvPr/>
        </p:nvPicPr>
        <p:blipFill>
          <a:blip r:embed="rId2" cstate="print"/>
          <a:srcRect/>
          <a:stretch>
            <a:fillRect/>
          </a:stretch>
        </p:blipFill>
        <p:spPr bwMode="auto">
          <a:xfrm>
            <a:off x="4724400" y="914400"/>
            <a:ext cx="4298874" cy="5181600"/>
          </a:xfrm>
          <a:prstGeom prst="rect">
            <a:avLst/>
          </a:prstGeom>
          <a:noFill/>
          <a:ln w="9525">
            <a:noFill/>
            <a:miter lim="800000"/>
            <a:headEnd/>
            <a:tailEnd/>
          </a:ln>
        </p:spPr>
      </p:pic>
      <p:sp>
        <p:nvSpPr>
          <p:cNvPr id="4" name="Text Placeholder 2"/>
          <p:cNvSpPr txBox="1">
            <a:spLocks/>
          </p:cNvSpPr>
          <p:nvPr/>
        </p:nvSpPr>
        <p:spPr>
          <a:xfrm>
            <a:off x="381000" y="2362200"/>
            <a:ext cx="4114800" cy="2133600"/>
          </a:xfrm>
          <a:prstGeom prst="rect">
            <a:avLst/>
          </a:prstGeom>
        </p:spPr>
        <p:txBody>
          <a:bodyPr/>
          <a:lstStyle/>
          <a:p>
            <a:pPr marR="0" lvl="0" algn="ctr" defTabSz="914400" rtl="0" eaLnBrk="1" fontAlgn="auto" latinLnBrk="0" hangingPunct="1">
              <a:lnSpc>
                <a:spcPct val="100000"/>
              </a:lnSpc>
              <a:spcBef>
                <a:spcPct val="20000"/>
              </a:spcBef>
              <a:spcAft>
                <a:spcPts val="0"/>
              </a:spcAft>
              <a:buClrTx/>
              <a:buSzTx/>
              <a:tabLst/>
              <a:defRPr/>
            </a:pPr>
            <a:r>
              <a:rPr lang="en-US" sz="3200" dirty="0" smtClean="0">
                <a:solidFill>
                  <a:schemeClr val="accent1"/>
                </a:solidFill>
              </a:rPr>
              <a:t>Create hand-built HTTP requests, or modify and reissue a request previously captured.</a:t>
            </a:r>
            <a:endParaRPr kumimoji="0" lang="en-US" sz="3200" b="0" i="0" u="none" strike="noStrike" kern="1200" cap="none" spc="0" normalizeH="0" baseline="0" noProof="0" dirty="0" smtClean="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accent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848600" cy="1143000"/>
          </a:xfrm>
        </p:spPr>
        <p:txBody>
          <a:bodyPr/>
          <a:lstStyle/>
          <a:p>
            <a:r>
              <a:rPr lang="en-US" dirty="0" smtClean="0"/>
              <a:t>Traffic Comparison</a:t>
            </a:r>
            <a:endParaRPr lang="en-US" dirty="0"/>
          </a:p>
        </p:txBody>
      </p:sp>
      <p:pic>
        <p:nvPicPr>
          <p:cNvPr id="9218" name="Picture 2"/>
          <p:cNvPicPr>
            <a:picLocks noChangeAspect="1" noChangeArrowheads="1"/>
          </p:cNvPicPr>
          <p:nvPr/>
        </p:nvPicPr>
        <p:blipFill>
          <a:blip r:embed="rId2" cstate="print"/>
          <a:srcRect/>
          <a:stretch>
            <a:fillRect/>
          </a:stretch>
        </p:blipFill>
        <p:spPr bwMode="auto">
          <a:xfrm>
            <a:off x="4191000" y="1447800"/>
            <a:ext cx="4784035" cy="3962400"/>
          </a:xfrm>
          <a:prstGeom prst="rect">
            <a:avLst/>
          </a:prstGeom>
          <a:noFill/>
          <a:ln w="9525">
            <a:noFill/>
            <a:miter lim="800000"/>
            <a:headEnd/>
            <a:tailEnd/>
          </a:ln>
        </p:spPr>
      </p:pic>
      <p:pic>
        <p:nvPicPr>
          <p:cNvPr id="9219" name="Picture 3"/>
          <p:cNvPicPr>
            <a:picLocks noChangeAspect="1" noChangeArrowheads="1"/>
          </p:cNvPicPr>
          <p:nvPr/>
        </p:nvPicPr>
        <p:blipFill>
          <a:blip r:embed="rId3" cstate="print"/>
          <a:srcRect/>
          <a:stretch>
            <a:fillRect/>
          </a:stretch>
        </p:blipFill>
        <p:spPr bwMode="auto">
          <a:xfrm>
            <a:off x="152401" y="3200400"/>
            <a:ext cx="6146564" cy="2630762"/>
          </a:xfrm>
          <a:prstGeom prst="rect">
            <a:avLst/>
          </a:prstGeom>
          <a:noFill/>
          <a:ln w="9525">
            <a:noFill/>
            <a:miter lim="800000"/>
            <a:headEnd/>
            <a:tailEnd/>
          </a:ln>
        </p:spPr>
      </p:pic>
      <p:sp>
        <p:nvSpPr>
          <p:cNvPr id="5" name="Rectangle 4"/>
          <p:cNvSpPr/>
          <p:nvPr/>
        </p:nvSpPr>
        <p:spPr>
          <a:xfrm>
            <a:off x="304800" y="1295400"/>
            <a:ext cx="3733800" cy="1384995"/>
          </a:xfrm>
          <a:prstGeom prst="rect">
            <a:avLst/>
          </a:prstGeom>
        </p:spPr>
        <p:txBody>
          <a:bodyPr wrap="square">
            <a:spAutoFit/>
          </a:bodyPr>
          <a:lstStyle/>
          <a:p>
            <a:pPr lvl="0" algn="ctr">
              <a:spcBef>
                <a:spcPct val="0"/>
              </a:spcBef>
            </a:pPr>
            <a:r>
              <a:rPr lang="en-US" sz="2800" dirty="0" smtClean="0">
                <a:solidFill>
                  <a:schemeClr val="accent1"/>
                </a:solidFill>
              </a:rPr>
              <a:t>Use </a:t>
            </a:r>
            <a:r>
              <a:rPr lang="en-US" sz="2800" dirty="0" err="1" smtClean="0">
                <a:solidFill>
                  <a:schemeClr val="accent1"/>
                </a:solidFill>
              </a:rPr>
              <a:t>WinDiff</a:t>
            </a:r>
            <a:r>
              <a:rPr lang="en-US" sz="2800" dirty="0" smtClean="0">
                <a:solidFill>
                  <a:schemeClr val="accent1"/>
                </a:solidFill>
              </a:rPr>
              <a:t> to compare HTTP requests and responses.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848600" cy="1143000"/>
          </a:xfrm>
        </p:spPr>
        <p:txBody>
          <a:bodyPr/>
          <a:lstStyle/>
          <a:p>
            <a:r>
              <a:rPr lang="en-US" dirty="0" smtClean="0"/>
              <a:t>QuickExec</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429000" y="1676400"/>
            <a:ext cx="5552844" cy="3962400"/>
          </a:xfrm>
          <a:prstGeom prst="rect">
            <a:avLst/>
          </a:prstGeom>
          <a:noFill/>
          <a:ln w="9525">
            <a:noFill/>
            <a:miter lim="800000"/>
            <a:headEnd/>
            <a:tailEnd/>
          </a:ln>
        </p:spPr>
      </p:pic>
      <p:sp>
        <p:nvSpPr>
          <p:cNvPr id="4" name="Rectangle 3"/>
          <p:cNvSpPr/>
          <p:nvPr/>
        </p:nvSpPr>
        <p:spPr>
          <a:xfrm>
            <a:off x="533400" y="1997839"/>
            <a:ext cx="2667000" cy="2862322"/>
          </a:xfrm>
          <a:prstGeom prst="rect">
            <a:avLst/>
          </a:prstGeom>
        </p:spPr>
        <p:txBody>
          <a:bodyPr wrap="square">
            <a:spAutoFit/>
          </a:bodyPr>
          <a:lstStyle/>
          <a:p>
            <a:pPr lvl="0" algn="ctr">
              <a:spcBef>
                <a:spcPct val="0"/>
              </a:spcBef>
            </a:pPr>
            <a:r>
              <a:rPr lang="en-US" sz="3600" dirty="0" smtClean="0">
                <a:solidFill>
                  <a:schemeClr val="accent1"/>
                </a:solidFill>
              </a:rPr>
              <a:t>QuickExec allows you to issue textual commands directly…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Traffic</a:t>
            </a:r>
            <a:endParaRPr lang="en-US" dirty="0"/>
          </a:p>
        </p:txBody>
      </p:sp>
      <p:pic>
        <p:nvPicPr>
          <p:cNvPr id="13317" name="Picture 5"/>
          <p:cNvPicPr>
            <a:picLocks noChangeAspect="1" noChangeArrowheads="1"/>
          </p:cNvPicPr>
          <p:nvPr/>
        </p:nvPicPr>
        <p:blipFill>
          <a:blip r:embed="rId2" cstate="print"/>
          <a:srcRect/>
          <a:stretch>
            <a:fillRect/>
          </a:stretch>
        </p:blipFill>
        <p:spPr bwMode="auto">
          <a:xfrm>
            <a:off x="4419600" y="1524000"/>
            <a:ext cx="4191000" cy="4232359"/>
          </a:xfrm>
          <a:prstGeom prst="rect">
            <a:avLst/>
          </a:prstGeom>
          <a:noFill/>
          <a:ln w="9525">
            <a:noFill/>
            <a:miter lim="800000"/>
            <a:headEnd/>
            <a:tailEnd/>
          </a:ln>
        </p:spPr>
      </p:pic>
      <p:sp>
        <p:nvSpPr>
          <p:cNvPr id="7" name="Rectangle 6"/>
          <p:cNvSpPr/>
          <p:nvPr/>
        </p:nvSpPr>
        <p:spPr>
          <a:xfrm>
            <a:off x="533400" y="2551837"/>
            <a:ext cx="3733800" cy="1754326"/>
          </a:xfrm>
          <a:prstGeom prst="rect">
            <a:avLst/>
          </a:prstGeom>
        </p:spPr>
        <p:txBody>
          <a:bodyPr wrap="square">
            <a:spAutoFit/>
          </a:bodyPr>
          <a:lstStyle/>
          <a:p>
            <a:pPr lvl="0" algn="ctr">
              <a:spcBef>
                <a:spcPct val="0"/>
              </a:spcBef>
            </a:pPr>
            <a:r>
              <a:rPr lang="en-US" sz="3600" dirty="0" smtClean="0">
                <a:solidFill>
                  <a:schemeClr val="accent1"/>
                </a:solidFill>
              </a:rPr>
              <a:t>Search for strings in all captured traffic.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848600" cy="1143000"/>
          </a:xfrm>
        </p:spPr>
        <p:txBody>
          <a:bodyPr/>
          <a:lstStyle/>
          <a:p>
            <a:r>
              <a:rPr lang="en-US" dirty="0" smtClean="0"/>
              <a:t>Text Encoding / Decoding</a:t>
            </a:r>
            <a:endParaRPr lang="en-US" dirty="0"/>
          </a:p>
        </p:txBody>
      </p:sp>
      <p:pic>
        <p:nvPicPr>
          <p:cNvPr id="12290" name="Picture 2"/>
          <p:cNvPicPr>
            <a:picLocks noChangeAspect="1" noChangeArrowheads="1"/>
          </p:cNvPicPr>
          <p:nvPr/>
        </p:nvPicPr>
        <p:blipFill>
          <a:blip r:embed="rId2" cstate="print"/>
          <a:srcRect/>
          <a:stretch>
            <a:fillRect/>
          </a:stretch>
        </p:blipFill>
        <p:spPr bwMode="auto">
          <a:xfrm>
            <a:off x="4648200" y="990600"/>
            <a:ext cx="4385961" cy="5181600"/>
          </a:xfrm>
          <a:prstGeom prst="rect">
            <a:avLst/>
          </a:prstGeom>
          <a:noFill/>
          <a:ln w="9525">
            <a:noFill/>
            <a:miter lim="800000"/>
            <a:headEnd/>
            <a:tailEnd/>
          </a:ln>
        </p:spPr>
      </p:pic>
      <p:sp>
        <p:nvSpPr>
          <p:cNvPr id="4" name="Rectangle 3"/>
          <p:cNvSpPr/>
          <p:nvPr/>
        </p:nvSpPr>
        <p:spPr>
          <a:xfrm>
            <a:off x="533400" y="2551837"/>
            <a:ext cx="3733800" cy="1754326"/>
          </a:xfrm>
          <a:prstGeom prst="rect">
            <a:avLst/>
          </a:prstGeom>
        </p:spPr>
        <p:txBody>
          <a:bodyPr wrap="square">
            <a:spAutoFit/>
          </a:bodyPr>
          <a:lstStyle/>
          <a:p>
            <a:pPr lvl="0" algn="ctr">
              <a:spcBef>
                <a:spcPct val="0"/>
              </a:spcBef>
            </a:pPr>
            <a:r>
              <a:rPr lang="en-US" sz="3600" dirty="0" smtClean="0">
                <a:solidFill>
                  <a:schemeClr val="accent1"/>
                </a:solidFill>
              </a:rPr>
              <a:t>Convert text between popular web encodings.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SAZ Files</a:t>
            </a:r>
            <a:endParaRPr lang="en-US" dirty="0"/>
          </a:p>
        </p:txBody>
      </p:sp>
      <p:sp>
        <p:nvSpPr>
          <p:cNvPr id="3" name="Content Placeholder 2"/>
          <p:cNvSpPr>
            <a:spLocks noGrp="1"/>
          </p:cNvSpPr>
          <p:nvPr>
            <p:ph idx="1"/>
          </p:nvPr>
        </p:nvSpPr>
        <p:spPr/>
        <p:txBody>
          <a:bodyPr/>
          <a:lstStyle/>
          <a:p>
            <a:r>
              <a:rPr lang="en-US" dirty="0" smtClean="0"/>
              <a:t>“Session Archive ZIP” files store raw traffic.</a:t>
            </a:r>
          </a:p>
          <a:p>
            <a:r>
              <a:rPr lang="en-US" dirty="0" smtClean="0"/>
              <a:t>SAZ files are compressed and may be password protected.</a:t>
            </a:r>
          </a:p>
          <a:p>
            <a:r>
              <a:rPr lang="en-US" dirty="0" smtClean="0"/>
              <a:t>SAZ files can be reopened by Fiddler or standard ZIP utilities.</a:t>
            </a:r>
          </a:p>
          <a:p>
            <a:r>
              <a:rPr lang="en-US" dirty="0" smtClean="0"/>
              <a:t>FiddlerCap allows capture of SAZ files by non-technical, often remote, users.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Fiddler</a:t>
            </a:r>
            <a:endParaRPr lang="en-US" dirty="0"/>
          </a:p>
        </p:txBody>
      </p:sp>
      <p:sp>
        <p:nvSpPr>
          <p:cNvPr id="3" name="Content Placeholder 2"/>
          <p:cNvSpPr>
            <a:spLocks noGrp="1"/>
          </p:cNvSpPr>
          <p:nvPr>
            <p:ph idx="1"/>
          </p:nvPr>
        </p:nvSpPr>
        <p:spPr/>
        <p:txBody>
          <a:bodyPr/>
          <a:lstStyle/>
          <a:p>
            <a:r>
              <a:rPr lang="en-US" dirty="0" smtClean="0"/>
              <a:t>HTTP/HTTPS Debugger</a:t>
            </a:r>
          </a:p>
          <a:p>
            <a:r>
              <a:rPr lang="en-US" dirty="0" smtClean="0"/>
              <a:t>Runs as a proxy server on the local machine or on a remote server</a:t>
            </a:r>
          </a:p>
          <a:p>
            <a:r>
              <a:rPr lang="en-US" dirty="0" smtClean="0"/>
              <a:t>Written in C# (.NET Framework v2.0)</a:t>
            </a:r>
          </a:p>
          <a:p>
            <a:r>
              <a:rPr lang="en-US" dirty="0" smtClean="0"/>
              <a:t>Freely available from</a:t>
            </a:r>
          </a:p>
          <a:p>
            <a:pPr lvl="1" algn="ctr">
              <a:buNone/>
            </a:pPr>
            <a:r>
              <a:rPr lang="en-US" sz="4000" dirty="0" smtClean="0">
                <a:solidFill>
                  <a:schemeClr val="tx2"/>
                </a:solidFill>
              </a:rPr>
              <a:t>http://www.fiddler2.com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274638"/>
            <a:ext cx="7848600" cy="1143000"/>
          </a:xfrm>
        </p:spPr>
        <p:txBody>
          <a:bodyPr>
            <a:normAutofit/>
          </a:bodyPr>
          <a:lstStyle/>
          <a:p>
            <a:r>
              <a:rPr lang="en-US" dirty="0" smtClean="0"/>
              <a:t>FiddlerCap</a:t>
            </a:r>
            <a:endParaRPr lang="en-US" dirty="0"/>
          </a:p>
        </p:txBody>
      </p:sp>
      <p:sp>
        <p:nvSpPr>
          <p:cNvPr id="4" name="Title 1"/>
          <p:cNvSpPr txBox="1">
            <a:spLocks/>
          </p:cNvSpPr>
          <p:nvPr/>
        </p:nvSpPr>
        <p:spPr>
          <a:xfrm>
            <a:off x="533400" y="4343400"/>
            <a:ext cx="7848600" cy="1524000"/>
          </a:xfrm>
          <a:prstGeom prst="rect">
            <a:avLst/>
          </a:prstGeom>
        </p:spPr>
        <p:txBody>
          <a:bodyPr vert="horz" lIns="91440" tIns="45720" rIns="91440" bIns="45720" rtlCol="0" anchor="ctr">
            <a:normAutofit fontScale="62500" lnSpcReduction="20000"/>
          </a:bodyPr>
          <a:lstStyle/>
          <a:p>
            <a:pPr lvl="0" algn="ctr">
              <a:spcBef>
                <a:spcPct val="0"/>
              </a:spcBef>
            </a:pPr>
            <a:r>
              <a:rPr lang="en-US" sz="4400" dirty="0" smtClean="0">
                <a:solidFill>
                  <a:schemeClr val="accent1"/>
                </a:solidFill>
              </a:rPr>
              <a:t>Use FiddlerCap for remote collection of evidence.</a:t>
            </a:r>
          </a:p>
          <a:p>
            <a:pPr lvl="0" algn="ctr">
              <a:spcBef>
                <a:spcPct val="0"/>
              </a:spcBef>
            </a:pPr>
            <a:endParaRPr lang="en-US" sz="4400" dirty="0" smtClean="0"/>
          </a:p>
          <a:p>
            <a:pPr lvl="0" algn="ctr">
              <a:spcBef>
                <a:spcPct val="0"/>
              </a:spcBef>
            </a:pPr>
            <a:r>
              <a:rPr kumimoji="0" lang="en-US" sz="4400" b="0" i="0" u="none" strike="noStrike" kern="1200" cap="none" spc="0" normalizeH="0" baseline="0" noProof="0" dirty="0" smtClean="0">
                <a:ln>
                  <a:noFill/>
                </a:ln>
                <a:solidFill>
                  <a:schemeClr val="tx1"/>
                </a:solidFill>
                <a:effectLst/>
                <a:uLnTx/>
                <a:uFillTx/>
                <a:latin typeface="+mj-lt"/>
                <a:ea typeface="+mj-ea"/>
                <a:cs typeface="+mj-cs"/>
                <a:hlinkClick r:id="rId2"/>
              </a:rPr>
              <a:t>www.fiddlercap.com</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2051" name="Picture 3" descr="C:\Documents and Settings\ericlaw\My Documents\fiddlercap.png"/>
          <p:cNvPicPr>
            <a:picLocks noChangeAspect="1" noChangeArrowheads="1"/>
          </p:cNvPicPr>
          <p:nvPr/>
        </p:nvPicPr>
        <p:blipFill>
          <a:blip r:embed="rId3" cstate="print"/>
          <a:srcRect/>
          <a:stretch>
            <a:fillRect/>
          </a:stretch>
        </p:blipFill>
        <p:spPr bwMode="auto">
          <a:xfrm>
            <a:off x="1371600" y="1295400"/>
            <a:ext cx="6363589" cy="3086531"/>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914400" y="1447800"/>
            <a:ext cx="3200400" cy="3962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400" dirty="0" smtClean="0"/>
              <a:t>Fiddler 2</a:t>
            </a:r>
            <a:endParaRPr lang="en-US" sz="2400" dirty="0"/>
          </a:p>
        </p:txBody>
      </p:sp>
      <p:sp>
        <p:nvSpPr>
          <p:cNvPr id="4" name="Rounded Rectangle 3"/>
          <p:cNvSpPr/>
          <p:nvPr/>
        </p:nvSpPr>
        <p:spPr>
          <a:xfrm>
            <a:off x="1219200" y="3962400"/>
            <a:ext cx="2590800" cy="7620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t" anchorCtr="0"/>
          <a:lstStyle/>
          <a:p>
            <a:pPr algn="ctr"/>
            <a:r>
              <a:rPr lang="en-US" dirty="0" smtClean="0"/>
              <a:t>Fiddler ScriptEngine</a:t>
            </a:r>
            <a:endParaRPr lang="en-US" dirty="0"/>
          </a:p>
        </p:txBody>
      </p:sp>
      <p:sp>
        <p:nvSpPr>
          <p:cNvPr id="5" name="Rounded Rectangle 4"/>
          <p:cNvSpPr/>
          <p:nvPr/>
        </p:nvSpPr>
        <p:spPr>
          <a:xfrm>
            <a:off x="1562100" y="2133600"/>
            <a:ext cx="1905000" cy="3810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nchorCtr="0"/>
          <a:lstStyle/>
          <a:p>
            <a:pPr algn="ctr"/>
            <a:r>
              <a:rPr lang="en-US" i="1" dirty="0">
                <a:solidFill>
                  <a:schemeClr val="bg1"/>
                </a:solidFill>
              </a:rPr>
              <a:t>Inspector2</a:t>
            </a:r>
          </a:p>
        </p:txBody>
      </p:sp>
      <p:sp>
        <p:nvSpPr>
          <p:cNvPr id="6" name="Rounded Rectangle 5"/>
          <p:cNvSpPr/>
          <p:nvPr/>
        </p:nvSpPr>
        <p:spPr>
          <a:xfrm>
            <a:off x="1562100" y="2590800"/>
            <a:ext cx="1905000" cy="3810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nchorCtr="0"/>
          <a:lstStyle/>
          <a:p>
            <a:pPr algn="ctr"/>
            <a:r>
              <a:rPr lang="en-US" i="1" dirty="0">
                <a:solidFill>
                  <a:schemeClr val="bg1"/>
                </a:solidFill>
              </a:rPr>
              <a:t>Inspector2</a:t>
            </a:r>
          </a:p>
        </p:txBody>
      </p:sp>
      <p:sp>
        <p:nvSpPr>
          <p:cNvPr id="7" name="Rounded Rectangle 6"/>
          <p:cNvSpPr/>
          <p:nvPr/>
        </p:nvSpPr>
        <p:spPr>
          <a:xfrm>
            <a:off x="1562100" y="3048000"/>
            <a:ext cx="1905000" cy="3810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nchorCtr="0"/>
          <a:lstStyle/>
          <a:p>
            <a:pPr algn="ctr"/>
            <a:r>
              <a:rPr lang="en-US" sz="1600" b="1" i="1" dirty="0" smtClean="0">
                <a:solidFill>
                  <a:schemeClr val="bg1"/>
                </a:solidFill>
              </a:rPr>
              <a:t>IFiddlerExtension</a:t>
            </a:r>
            <a:r>
              <a:rPr lang="en-US" b="1" i="1" dirty="0" smtClean="0">
                <a:solidFill>
                  <a:schemeClr val="bg1"/>
                </a:solidFill>
              </a:rPr>
              <a:t> </a:t>
            </a:r>
            <a:endParaRPr lang="en-US" i="1" dirty="0">
              <a:solidFill>
                <a:schemeClr val="bg1"/>
              </a:solidFill>
            </a:endParaRPr>
          </a:p>
        </p:txBody>
      </p:sp>
      <p:sp>
        <p:nvSpPr>
          <p:cNvPr id="8" name="Rounded Rectangle 7"/>
          <p:cNvSpPr/>
          <p:nvPr/>
        </p:nvSpPr>
        <p:spPr>
          <a:xfrm>
            <a:off x="1562100" y="3505200"/>
            <a:ext cx="1905000" cy="3810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nchorCtr="0"/>
          <a:lstStyle/>
          <a:p>
            <a:pPr algn="ctr"/>
            <a:r>
              <a:rPr lang="en-US" sz="1600" b="1" i="1" dirty="0" smtClean="0">
                <a:solidFill>
                  <a:schemeClr val="bg1"/>
                </a:solidFill>
              </a:rPr>
              <a:t>IFiddlerExtension</a:t>
            </a:r>
            <a:r>
              <a:rPr lang="en-US" b="1" i="1" dirty="0" smtClean="0">
                <a:solidFill>
                  <a:schemeClr val="bg1"/>
                </a:solidFill>
              </a:rPr>
              <a:t> </a:t>
            </a:r>
            <a:endParaRPr lang="en-US" i="1" dirty="0">
              <a:solidFill>
                <a:schemeClr val="bg1"/>
              </a:solidFill>
            </a:endParaRPr>
          </a:p>
        </p:txBody>
      </p:sp>
      <p:sp>
        <p:nvSpPr>
          <p:cNvPr id="9" name="Rounded Rectangle 8"/>
          <p:cNvSpPr/>
          <p:nvPr/>
        </p:nvSpPr>
        <p:spPr>
          <a:xfrm>
            <a:off x="1219200" y="4800600"/>
            <a:ext cx="2590800" cy="3810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nchorCtr="0"/>
          <a:lstStyle/>
          <a:p>
            <a:pPr algn="ctr"/>
            <a:r>
              <a:rPr lang="en-US" dirty="0" smtClean="0"/>
              <a:t>FiddlerCore</a:t>
            </a:r>
            <a:endParaRPr lang="en-US" dirty="0"/>
          </a:p>
        </p:txBody>
      </p:sp>
      <p:sp>
        <p:nvSpPr>
          <p:cNvPr id="10" name="Rounded Rectangle 9"/>
          <p:cNvSpPr/>
          <p:nvPr/>
        </p:nvSpPr>
        <p:spPr>
          <a:xfrm>
            <a:off x="152400" y="2362200"/>
            <a:ext cx="457200" cy="2133600"/>
          </a:xfrm>
          <a:prstGeom prst="roundRect">
            <a:avLst/>
          </a:prstGeom>
        </p:spPr>
        <p:style>
          <a:lnRef idx="1">
            <a:schemeClr val="accent3"/>
          </a:lnRef>
          <a:fillRef idx="3">
            <a:schemeClr val="accent3"/>
          </a:fillRef>
          <a:effectRef idx="2">
            <a:schemeClr val="accent3"/>
          </a:effectRef>
          <a:fontRef idx="minor">
            <a:schemeClr val="lt1"/>
          </a:fontRef>
        </p:style>
        <p:txBody>
          <a:bodyPr vert="vert270" rtlCol="0" anchor="ctr" anchorCtr="0"/>
          <a:lstStyle/>
          <a:p>
            <a:pPr algn="ctr"/>
            <a:r>
              <a:rPr lang="en-US" dirty="0" smtClean="0">
                <a:solidFill>
                  <a:schemeClr val="bg1"/>
                </a:solidFill>
              </a:rPr>
              <a:t>ExecAction.exe</a:t>
            </a:r>
            <a:endParaRPr lang="en-US" dirty="0">
              <a:solidFill>
                <a:schemeClr val="bg1"/>
              </a:solidFill>
            </a:endParaRPr>
          </a:p>
        </p:txBody>
      </p:sp>
      <p:cxnSp>
        <p:nvCxnSpPr>
          <p:cNvPr id="11" name="Straight Arrow Connector 10"/>
          <p:cNvCxnSpPr>
            <a:stCxn id="10" idx="3"/>
            <a:endCxn id="3" idx="1"/>
          </p:cNvCxnSpPr>
          <p:nvPr/>
        </p:nvCxnSpPr>
        <p:spPr>
          <a:xfrm>
            <a:off x="609600" y="3429000"/>
            <a:ext cx="304800"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2" name="Rounded Rectangle 11"/>
          <p:cNvSpPr/>
          <p:nvPr/>
        </p:nvSpPr>
        <p:spPr>
          <a:xfrm>
            <a:off x="5410200" y="1524000"/>
            <a:ext cx="3276600" cy="40386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t" anchorCtr="0"/>
          <a:lstStyle/>
          <a:p>
            <a:pPr algn="ctr"/>
            <a:r>
              <a:rPr lang="en-US" sz="2400" dirty="0" smtClean="0">
                <a:solidFill>
                  <a:schemeClr val="bg1"/>
                </a:solidFill>
              </a:rPr>
              <a:t>YourApp.exe</a:t>
            </a:r>
            <a:endParaRPr lang="en-US" sz="2400" dirty="0">
              <a:solidFill>
                <a:schemeClr val="bg1"/>
              </a:solidFill>
            </a:endParaRPr>
          </a:p>
        </p:txBody>
      </p:sp>
      <p:sp>
        <p:nvSpPr>
          <p:cNvPr id="13" name="Rounded Rectangle 12"/>
          <p:cNvSpPr/>
          <p:nvPr/>
        </p:nvSpPr>
        <p:spPr>
          <a:xfrm>
            <a:off x="6172200" y="4800600"/>
            <a:ext cx="1905000" cy="6096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nchorCtr="0"/>
          <a:lstStyle/>
          <a:p>
            <a:pPr algn="ctr"/>
            <a:r>
              <a:rPr lang="en-US" dirty="0" smtClean="0"/>
              <a:t>FiddlerCore</a:t>
            </a:r>
            <a:endParaRPr lang="en-US" dirty="0"/>
          </a:p>
        </p:txBody>
      </p:sp>
      <p:cxnSp>
        <p:nvCxnSpPr>
          <p:cNvPr id="14" name="Straight Connector 13"/>
          <p:cNvCxnSpPr/>
          <p:nvPr/>
        </p:nvCxnSpPr>
        <p:spPr>
          <a:xfrm rot="16200000" flipH="1">
            <a:off x="2019300" y="3162300"/>
            <a:ext cx="5486400" cy="76200"/>
          </a:xfrm>
          <a:prstGeom prst="line">
            <a:avLst/>
          </a:prstGeom>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228600" y="609600"/>
            <a:ext cx="4343400" cy="400110"/>
          </a:xfrm>
          <a:prstGeom prst="rect">
            <a:avLst/>
          </a:prstGeom>
          <a:noFill/>
        </p:spPr>
        <p:txBody>
          <a:bodyPr wrap="square" rtlCol="0">
            <a:spAutoFit/>
          </a:bodyPr>
          <a:lstStyle/>
          <a:p>
            <a:pPr algn="ctr"/>
            <a:r>
              <a:rPr lang="en-US" sz="2000" dirty="0" smtClean="0"/>
              <a:t>Fiddler application with extensions</a:t>
            </a:r>
            <a:endParaRPr lang="en-US" sz="2000" dirty="0"/>
          </a:p>
        </p:txBody>
      </p:sp>
      <p:sp>
        <p:nvSpPr>
          <p:cNvPr id="16" name="TextBox 15"/>
          <p:cNvSpPr txBox="1"/>
          <p:nvPr/>
        </p:nvSpPr>
        <p:spPr>
          <a:xfrm>
            <a:off x="5029200" y="609600"/>
            <a:ext cx="3962400" cy="400110"/>
          </a:xfrm>
          <a:prstGeom prst="rect">
            <a:avLst/>
          </a:prstGeom>
          <a:noFill/>
        </p:spPr>
        <p:txBody>
          <a:bodyPr wrap="square" rtlCol="0">
            <a:spAutoFit/>
          </a:bodyPr>
          <a:lstStyle/>
          <a:p>
            <a:pPr algn="ctr"/>
            <a:r>
              <a:rPr lang="en-US" sz="2000" dirty="0" smtClean="0"/>
              <a:t>Your application hosting FiddlerCore</a:t>
            </a:r>
            <a:endParaRPr lang="en-US" sz="2000" dirty="0"/>
          </a:p>
        </p:txBody>
      </p:sp>
      <p:sp>
        <p:nvSpPr>
          <p:cNvPr id="17" name="Rounded Rectangle 16"/>
          <p:cNvSpPr/>
          <p:nvPr/>
        </p:nvSpPr>
        <p:spPr>
          <a:xfrm>
            <a:off x="1562100" y="4343400"/>
            <a:ext cx="1905000" cy="3048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nchorCtr="0"/>
          <a:lstStyle/>
          <a:p>
            <a:pPr algn="ctr"/>
            <a:r>
              <a:rPr lang="en-US" sz="1600" b="1" i="1" dirty="0" smtClean="0">
                <a:solidFill>
                  <a:schemeClr val="bg1"/>
                </a:solidFill>
              </a:rPr>
              <a:t>Your FiddlerScript</a:t>
            </a:r>
            <a:endParaRPr lang="en-US" i="1" dirty="0">
              <a:solidFill>
                <a:schemeClr val="bg1"/>
              </a:solidFill>
            </a:endParaRPr>
          </a:p>
        </p:txBody>
      </p:sp>
      <p:sp>
        <p:nvSpPr>
          <p:cNvPr id="18" name="Rounded Rectangle 17"/>
          <p:cNvSpPr/>
          <p:nvPr/>
        </p:nvSpPr>
        <p:spPr>
          <a:xfrm>
            <a:off x="1143000" y="5638800"/>
            <a:ext cx="1219200" cy="3048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nchorCtr="0"/>
          <a:lstStyle/>
          <a:p>
            <a:pPr algn="ctr"/>
            <a:r>
              <a:rPr lang="en-US" sz="1600" b="1" dirty="0" smtClean="0">
                <a:solidFill>
                  <a:schemeClr val="bg1"/>
                </a:solidFill>
              </a:rPr>
              <a:t>Xceed*.dll</a:t>
            </a:r>
            <a:endParaRPr lang="en-US" dirty="0">
              <a:solidFill>
                <a:schemeClr val="bg1"/>
              </a:solidFill>
            </a:endParaRPr>
          </a:p>
        </p:txBody>
      </p:sp>
      <p:sp>
        <p:nvSpPr>
          <p:cNvPr id="19" name="Rounded Rectangle 18"/>
          <p:cNvSpPr/>
          <p:nvPr/>
        </p:nvSpPr>
        <p:spPr>
          <a:xfrm>
            <a:off x="2514600" y="5638800"/>
            <a:ext cx="1447800" cy="3048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nchorCtr="0"/>
          <a:lstStyle/>
          <a:p>
            <a:pPr algn="ctr"/>
            <a:r>
              <a:rPr lang="en-US" sz="1600" b="1" dirty="0" smtClean="0">
                <a:solidFill>
                  <a:schemeClr val="bg1"/>
                </a:solidFill>
              </a:rPr>
              <a:t>Makecert.exe</a:t>
            </a:r>
            <a:endParaRPr lang="en-US" dirty="0">
              <a:solidFill>
                <a:schemeClr val="bg1"/>
              </a:solidFill>
            </a:endParaRPr>
          </a:p>
        </p:txBody>
      </p:sp>
      <p:cxnSp>
        <p:nvCxnSpPr>
          <p:cNvPr id="20" name="Straight Arrow Connector 19"/>
          <p:cNvCxnSpPr>
            <a:stCxn id="3" idx="2"/>
            <a:endCxn id="19" idx="0"/>
          </p:cNvCxnSpPr>
          <p:nvPr/>
        </p:nvCxnSpPr>
        <p:spPr>
          <a:xfrm rot="16200000" flipH="1">
            <a:off x="2762250" y="5162550"/>
            <a:ext cx="228600" cy="72390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21" name="Straight Arrow Connector 20"/>
          <p:cNvCxnSpPr>
            <a:stCxn id="3" idx="2"/>
            <a:endCxn id="18" idx="0"/>
          </p:cNvCxnSpPr>
          <p:nvPr/>
        </p:nvCxnSpPr>
        <p:spPr>
          <a:xfrm rot="5400000">
            <a:off x="2019300" y="5143500"/>
            <a:ext cx="228600" cy="76200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22" name="Rounded Rectangle 21"/>
          <p:cNvSpPr/>
          <p:nvPr/>
        </p:nvSpPr>
        <p:spPr>
          <a:xfrm>
            <a:off x="5715000" y="5715000"/>
            <a:ext cx="1219200" cy="304800"/>
          </a:xfrm>
          <a:prstGeom prst="roundRect">
            <a:avLst/>
          </a:prstGeom>
          <a:ln w="25400">
            <a:solidFill>
              <a:schemeClr val="bg1"/>
            </a:solidFill>
            <a:prstDash val="dash"/>
          </a:ln>
        </p:spPr>
        <p:style>
          <a:lnRef idx="1">
            <a:schemeClr val="accent4"/>
          </a:lnRef>
          <a:fillRef idx="3">
            <a:schemeClr val="accent4"/>
          </a:fillRef>
          <a:effectRef idx="2">
            <a:schemeClr val="accent4"/>
          </a:effectRef>
          <a:fontRef idx="minor">
            <a:schemeClr val="lt1"/>
          </a:fontRef>
        </p:style>
        <p:txBody>
          <a:bodyPr rtlCol="0" anchor="ctr" anchorCtr="0"/>
          <a:lstStyle/>
          <a:p>
            <a:pPr algn="ctr"/>
            <a:r>
              <a:rPr lang="en-US" sz="1600" b="1" dirty="0" smtClean="0">
                <a:solidFill>
                  <a:schemeClr val="bg1"/>
                </a:solidFill>
              </a:rPr>
              <a:t>Xceed*.dll</a:t>
            </a:r>
            <a:endParaRPr lang="en-US" dirty="0">
              <a:solidFill>
                <a:schemeClr val="bg1"/>
              </a:solidFill>
            </a:endParaRPr>
          </a:p>
        </p:txBody>
      </p:sp>
      <p:sp>
        <p:nvSpPr>
          <p:cNvPr id="23" name="Rounded Rectangle 22"/>
          <p:cNvSpPr/>
          <p:nvPr/>
        </p:nvSpPr>
        <p:spPr>
          <a:xfrm>
            <a:off x="7086600" y="5715000"/>
            <a:ext cx="1447800" cy="304800"/>
          </a:xfrm>
          <a:prstGeom prst="roundRect">
            <a:avLst/>
          </a:prstGeom>
          <a:ln w="25400" cmpd="sng">
            <a:solidFill>
              <a:schemeClr val="bg1"/>
            </a:solidFill>
            <a:prstDash val="dash"/>
          </a:ln>
        </p:spPr>
        <p:style>
          <a:lnRef idx="1">
            <a:schemeClr val="accent4"/>
          </a:lnRef>
          <a:fillRef idx="3">
            <a:schemeClr val="accent4"/>
          </a:fillRef>
          <a:effectRef idx="2">
            <a:schemeClr val="accent4"/>
          </a:effectRef>
          <a:fontRef idx="minor">
            <a:schemeClr val="lt1"/>
          </a:fontRef>
        </p:style>
        <p:txBody>
          <a:bodyPr rtlCol="0" anchor="ctr" anchorCtr="0"/>
          <a:lstStyle/>
          <a:p>
            <a:pPr algn="ctr"/>
            <a:r>
              <a:rPr lang="en-US" sz="1600" b="1" dirty="0" smtClean="0">
                <a:solidFill>
                  <a:schemeClr val="bg1"/>
                </a:solidFill>
              </a:rPr>
              <a:t>Makecert.exe</a:t>
            </a:r>
            <a:endParaRPr lang="en-US" dirty="0">
              <a:solidFill>
                <a:schemeClr val="bg1"/>
              </a:solidFill>
            </a:endParaRPr>
          </a:p>
        </p:txBody>
      </p:sp>
      <p:cxnSp>
        <p:nvCxnSpPr>
          <p:cNvPr id="24" name="Straight Arrow Connector 23"/>
          <p:cNvCxnSpPr>
            <a:stCxn id="13" idx="2"/>
            <a:endCxn id="23" idx="0"/>
          </p:cNvCxnSpPr>
          <p:nvPr/>
        </p:nvCxnSpPr>
        <p:spPr>
          <a:xfrm rot="16200000" flipH="1">
            <a:off x="7315200" y="5219700"/>
            <a:ext cx="304800" cy="685800"/>
          </a:xfrm>
          <a:prstGeom prst="straightConnector1">
            <a:avLst/>
          </a:prstGeom>
          <a:ln>
            <a:prstDash val="dash"/>
            <a:tailEnd type="arrow"/>
          </a:ln>
        </p:spPr>
        <p:style>
          <a:lnRef idx="2">
            <a:schemeClr val="accent4"/>
          </a:lnRef>
          <a:fillRef idx="0">
            <a:schemeClr val="accent4"/>
          </a:fillRef>
          <a:effectRef idx="1">
            <a:schemeClr val="accent4"/>
          </a:effectRef>
          <a:fontRef idx="minor">
            <a:schemeClr val="tx1"/>
          </a:fontRef>
        </p:style>
      </p:cxnSp>
      <p:cxnSp>
        <p:nvCxnSpPr>
          <p:cNvPr id="25" name="Straight Arrow Connector 24"/>
          <p:cNvCxnSpPr>
            <a:endCxn id="22" idx="0"/>
          </p:cNvCxnSpPr>
          <p:nvPr/>
        </p:nvCxnSpPr>
        <p:spPr>
          <a:xfrm rot="10800000" flipV="1">
            <a:off x="6324600" y="5410200"/>
            <a:ext cx="762000" cy="304800"/>
          </a:xfrm>
          <a:prstGeom prst="straightConnector1">
            <a:avLst/>
          </a:prstGeom>
          <a:ln>
            <a:prstDash val="dash"/>
            <a:tailEnd type="arrow"/>
          </a:ln>
        </p:spPr>
        <p:style>
          <a:lnRef idx="2">
            <a:schemeClr val="accent4"/>
          </a:lnRef>
          <a:fillRef idx="0">
            <a:schemeClr val="accent4"/>
          </a:fillRef>
          <a:effectRef idx="1">
            <a:schemeClr val="accent4"/>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blackWhite">
          <a:xfrm>
            <a:off x="533400" y="5562600"/>
            <a:ext cx="75438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UI" pitchFamily="34" charset="0"/>
                <a:cs typeface="Arial" charset="0"/>
              </a:rPr>
              <a:t>© </a:t>
            </a:r>
            <a:r>
              <a:rPr lang="en-US" sz="700" dirty="0" smtClean="0">
                <a:latin typeface="Segoe UI" pitchFamily="34" charset="0"/>
                <a:cs typeface="Arial" charset="0"/>
              </a:rPr>
              <a:t>2009 Microsoft </a:t>
            </a:r>
            <a:r>
              <a:rPr lang="en-US" sz="700" dirty="0">
                <a:latin typeface="Segoe UI" pitchFamily="34" charset="0"/>
                <a:cs typeface="Arial" charset="0"/>
              </a:rPr>
              <a:t>Corporation. All rights reserved. Microsoft, Windows, Windows Vista and other product names are or may be registered trademarks and/or trademarks in the U.S. and/or other countries</a:t>
            </a:r>
            <a:r>
              <a:rPr lang="en-US" sz="700" dirty="0" smtClean="0">
                <a:latin typeface="Segoe UI" pitchFamily="34" charset="0"/>
                <a:cs typeface="Arial" charset="0"/>
              </a:rPr>
              <a:t>. The </a:t>
            </a:r>
            <a:r>
              <a:rPr lang="en-US" sz="700" dirty="0">
                <a:latin typeface="Segoe UI" pitchFamily="34" charset="0"/>
                <a:cs typeface="Arial" charset="0"/>
              </a:rPr>
              <a:t>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r>
              <a:rPr lang="en-US" sz="700" dirty="0" smtClean="0">
                <a:latin typeface="Segoe UI" pitchFamily="34" charset="0"/>
                <a:cs typeface="Arial" charset="0"/>
              </a:rPr>
              <a:t>MICROSOFT </a:t>
            </a:r>
            <a:r>
              <a:rPr lang="en-US" sz="700" dirty="0">
                <a:latin typeface="Segoe UI" pitchFamily="34" charset="0"/>
                <a:cs typeface="Arial" charset="0"/>
              </a:rPr>
              <a:t>MAKES NO WARRANTIES, EXPRESS, IMPLIED OR STATUTORY, AS TO THE INFORMATION IN THIS PRESENTATION.</a:t>
            </a:r>
          </a:p>
        </p:txBody>
      </p:sp>
      <p:pic>
        <p:nvPicPr>
          <p:cNvPr id="2050" name="Picture 2" descr="\\eventsql\dvd\Online_ART\DVD_ART36\Logos\MICROSOFT (brand)\microsoft corporate logo with tagline bl.png"/>
          <p:cNvPicPr>
            <a:picLocks noChangeAspect="1" noChangeArrowheads="1"/>
          </p:cNvPicPr>
          <p:nvPr/>
        </p:nvPicPr>
        <p:blipFill>
          <a:blip r:embed="rId3" cstate="print"/>
          <a:srcRect/>
          <a:stretch>
            <a:fillRect/>
          </a:stretch>
        </p:blipFill>
        <p:spPr bwMode="auto">
          <a:xfrm>
            <a:off x="1295400" y="4343400"/>
            <a:ext cx="6172200" cy="1203579"/>
          </a:xfrm>
          <a:prstGeom prst="rect">
            <a:avLst/>
          </a:prstGeom>
          <a:noFill/>
        </p:spPr>
      </p:pic>
      <p:sp>
        <p:nvSpPr>
          <p:cNvPr id="6" name="TextBox 5"/>
          <p:cNvSpPr txBox="1"/>
          <p:nvPr/>
        </p:nvSpPr>
        <p:spPr>
          <a:xfrm>
            <a:off x="914400" y="304800"/>
            <a:ext cx="7391400" cy="2954655"/>
          </a:xfrm>
          <a:prstGeom prst="rect">
            <a:avLst/>
          </a:prstGeom>
          <a:noFill/>
        </p:spPr>
        <p:txBody>
          <a:bodyPr wrap="square" rtlCol="0">
            <a:spAutoFit/>
          </a:bodyPr>
          <a:lstStyle/>
          <a:p>
            <a:r>
              <a:rPr lang="en-US" sz="6000" b="1" dirty="0" smtClean="0"/>
              <a:t>Questions?</a:t>
            </a:r>
          </a:p>
          <a:p>
            <a:endParaRPr lang="en-US" dirty="0" smtClean="0"/>
          </a:p>
          <a:p>
            <a:pPr algn="ctr"/>
            <a:endParaRPr lang="en-US" sz="2000" dirty="0" smtClean="0">
              <a:solidFill>
                <a:srgbClr val="7030A0"/>
              </a:solidFill>
            </a:endParaRPr>
          </a:p>
          <a:p>
            <a:pPr algn="ctr"/>
            <a:r>
              <a:rPr lang="en-US" sz="4400" dirty="0" smtClean="0">
                <a:solidFill>
                  <a:schemeClr val="tx2">
                    <a:lumMod val="60000"/>
                    <a:lumOff val="40000"/>
                  </a:schemeClr>
                </a:solidFill>
              </a:rPr>
              <a:t>https://www.fiddler2.com</a:t>
            </a:r>
          </a:p>
          <a:p>
            <a:pPr algn="ctr"/>
            <a:endParaRPr lang="en-US" sz="4400" dirty="0">
              <a:solidFill>
                <a:srgbClr val="00B05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371600" y="304800"/>
            <a:ext cx="6859587"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How does Fiddler work?</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4"/>
          <p:cNvPicPr>
            <a:picLocks noChangeAspect="1" noChangeArrowheads="1"/>
          </p:cNvPicPr>
          <p:nvPr/>
        </p:nvPicPr>
        <p:blipFill>
          <a:blip r:embed="rId3" cstate="print"/>
          <a:srcRect/>
          <a:stretch>
            <a:fillRect/>
          </a:stretch>
        </p:blipFill>
        <p:spPr bwMode="auto">
          <a:xfrm>
            <a:off x="695706" y="1524000"/>
            <a:ext cx="8448294" cy="46482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Debugging non-Windows clients</a:t>
            </a:r>
            <a:endParaRPr lang="en-US" dirty="0"/>
          </a:p>
        </p:txBody>
      </p:sp>
      <p:sp>
        <p:nvSpPr>
          <p:cNvPr id="3" name="Rounded Rectangle 2"/>
          <p:cNvSpPr/>
          <p:nvPr/>
        </p:nvSpPr>
        <p:spPr>
          <a:xfrm>
            <a:off x="3124200" y="3124200"/>
            <a:ext cx="1905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t>Fiddler</a:t>
            </a:r>
            <a:endParaRPr lang="en-US" sz="1600" dirty="0"/>
          </a:p>
        </p:txBody>
      </p:sp>
      <p:sp>
        <p:nvSpPr>
          <p:cNvPr id="4" name="Rounded Rectangle 3"/>
          <p:cNvSpPr/>
          <p:nvPr/>
        </p:nvSpPr>
        <p:spPr>
          <a:xfrm>
            <a:off x="838200" y="2590800"/>
            <a:ext cx="457200" cy="990600"/>
          </a:xfrm>
          <a:prstGeom prst="roundRect">
            <a:avLst/>
          </a:prstGeom>
        </p:spPr>
        <p:style>
          <a:lnRef idx="1">
            <a:schemeClr val="accent3"/>
          </a:lnRef>
          <a:fillRef idx="3">
            <a:schemeClr val="accent3"/>
          </a:fillRef>
          <a:effectRef idx="2">
            <a:schemeClr val="accent3"/>
          </a:effectRef>
          <a:fontRef idx="minor">
            <a:schemeClr val="lt1"/>
          </a:fontRef>
        </p:style>
        <p:txBody>
          <a:bodyPr vert="vert270" rtlCol="0" anchor="ctr" anchorCtr="0"/>
          <a:lstStyle/>
          <a:p>
            <a:pPr algn="ctr"/>
            <a:r>
              <a:rPr lang="en-US" dirty="0" smtClean="0">
                <a:solidFill>
                  <a:schemeClr val="bg1"/>
                </a:solidFill>
              </a:rPr>
              <a:t>Mac</a:t>
            </a:r>
            <a:endParaRPr lang="en-US" dirty="0">
              <a:solidFill>
                <a:schemeClr val="bg1"/>
              </a:solidFill>
            </a:endParaRPr>
          </a:p>
        </p:txBody>
      </p:sp>
      <p:cxnSp>
        <p:nvCxnSpPr>
          <p:cNvPr id="5" name="Straight Arrow Connector 4"/>
          <p:cNvCxnSpPr>
            <a:stCxn id="4" idx="3"/>
            <a:endCxn id="3" idx="1"/>
          </p:cNvCxnSpPr>
          <p:nvPr/>
        </p:nvCxnSpPr>
        <p:spPr>
          <a:xfrm>
            <a:off x="1295400" y="3086100"/>
            <a:ext cx="1828800" cy="3429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6" name="Straight Connector 5"/>
          <p:cNvCxnSpPr/>
          <p:nvPr/>
        </p:nvCxnSpPr>
        <p:spPr>
          <a:xfrm rot="5400000">
            <a:off x="1104900" y="3543300"/>
            <a:ext cx="3581400" cy="0"/>
          </a:xfrm>
          <a:prstGeom prst="line">
            <a:avLst/>
          </a:prstGeom>
        </p:spPr>
        <p:style>
          <a:lnRef idx="1">
            <a:schemeClr val="dk1"/>
          </a:lnRef>
          <a:fillRef idx="0">
            <a:schemeClr val="dk1"/>
          </a:fillRef>
          <a:effectRef idx="0">
            <a:schemeClr val="dk1"/>
          </a:effectRef>
          <a:fontRef idx="minor">
            <a:schemeClr val="tx1"/>
          </a:fontRef>
        </p:style>
      </p:cxnSp>
      <p:sp>
        <p:nvSpPr>
          <p:cNvPr id="8" name="Rounded Rectangle 7"/>
          <p:cNvSpPr/>
          <p:nvPr/>
        </p:nvSpPr>
        <p:spPr>
          <a:xfrm>
            <a:off x="5943600" y="3124200"/>
            <a:ext cx="2438400" cy="6096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nchorCtr="0"/>
          <a:lstStyle/>
          <a:p>
            <a:pPr algn="ctr"/>
            <a:r>
              <a:rPr lang="en-US" sz="2400" dirty="0" smtClean="0">
                <a:solidFill>
                  <a:schemeClr val="bg1"/>
                </a:solidFill>
              </a:rPr>
              <a:t>Internet</a:t>
            </a:r>
            <a:endParaRPr lang="en-US" dirty="0">
              <a:solidFill>
                <a:schemeClr val="bg1"/>
              </a:solidFill>
            </a:endParaRPr>
          </a:p>
        </p:txBody>
      </p:sp>
      <p:cxnSp>
        <p:nvCxnSpPr>
          <p:cNvPr id="9" name="Straight Arrow Connector 8"/>
          <p:cNvCxnSpPr>
            <a:endCxn id="8" idx="1"/>
          </p:cNvCxnSpPr>
          <p:nvPr/>
        </p:nvCxnSpPr>
        <p:spPr>
          <a:xfrm>
            <a:off x="5029200" y="3429000"/>
            <a:ext cx="914400"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0" name="Straight Connector 9"/>
          <p:cNvCxnSpPr/>
          <p:nvPr/>
        </p:nvCxnSpPr>
        <p:spPr>
          <a:xfrm rot="5400000">
            <a:off x="3695700" y="3467100"/>
            <a:ext cx="3581400" cy="0"/>
          </a:xfrm>
          <a:prstGeom prst="line">
            <a:avLst/>
          </a:prstGeom>
        </p:spPr>
        <p:style>
          <a:lnRef idx="1">
            <a:schemeClr val="dk1"/>
          </a:lnRef>
          <a:fillRef idx="0">
            <a:schemeClr val="dk1"/>
          </a:fillRef>
          <a:effectRef idx="0">
            <a:schemeClr val="dk1"/>
          </a:effectRef>
          <a:fontRef idx="minor">
            <a:schemeClr val="tx1"/>
          </a:fontRef>
        </p:style>
      </p:cxnSp>
      <p:sp>
        <p:nvSpPr>
          <p:cNvPr id="11" name="Rounded Rectangle 10"/>
          <p:cNvSpPr/>
          <p:nvPr/>
        </p:nvSpPr>
        <p:spPr>
          <a:xfrm>
            <a:off x="838200" y="3657600"/>
            <a:ext cx="457200" cy="990600"/>
          </a:xfrm>
          <a:prstGeom prst="roundRect">
            <a:avLst/>
          </a:prstGeom>
        </p:spPr>
        <p:style>
          <a:lnRef idx="1">
            <a:schemeClr val="accent3"/>
          </a:lnRef>
          <a:fillRef idx="3">
            <a:schemeClr val="accent3"/>
          </a:fillRef>
          <a:effectRef idx="2">
            <a:schemeClr val="accent3"/>
          </a:effectRef>
          <a:fontRef idx="minor">
            <a:schemeClr val="lt1"/>
          </a:fontRef>
        </p:style>
        <p:txBody>
          <a:bodyPr vert="vert270" rtlCol="0" anchor="ctr" anchorCtr="0"/>
          <a:lstStyle/>
          <a:p>
            <a:pPr algn="ctr"/>
            <a:r>
              <a:rPr lang="en-US" dirty="0" smtClean="0">
                <a:solidFill>
                  <a:schemeClr val="bg1"/>
                </a:solidFill>
              </a:rPr>
              <a:t>Linux</a:t>
            </a:r>
            <a:endParaRPr lang="en-US" dirty="0">
              <a:solidFill>
                <a:schemeClr val="bg1"/>
              </a:solidFill>
            </a:endParaRPr>
          </a:p>
        </p:txBody>
      </p:sp>
      <p:sp>
        <p:nvSpPr>
          <p:cNvPr id="12" name="Rounded Rectangle 11"/>
          <p:cNvSpPr/>
          <p:nvPr/>
        </p:nvSpPr>
        <p:spPr>
          <a:xfrm>
            <a:off x="838200" y="4724400"/>
            <a:ext cx="457200" cy="1219200"/>
          </a:xfrm>
          <a:prstGeom prst="roundRect">
            <a:avLst/>
          </a:prstGeom>
        </p:spPr>
        <p:style>
          <a:lnRef idx="1">
            <a:schemeClr val="accent3"/>
          </a:lnRef>
          <a:fillRef idx="3">
            <a:schemeClr val="accent3"/>
          </a:fillRef>
          <a:effectRef idx="2">
            <a:schemeClr val="accent3"/>
          </a:effectRef>
          <a:fontRef idx="minor">
            <a:schemeClr val="lt1"/>
          </a:fontRef>
        </p:style>
        <p:txBody>
          <a:bodyPr vert="vert270" rtlCol="0" anchor="ctr" anchorCtr="0"/>
          <a:lstStyle/>
          <a:p>
            <a:pPr algn="ctr"/>
            <a:r>
              <a:rPr lang="en-US" dirty="0" smtClean="0">
                <a:solidFill>
                  <a:schemeClr val="bg1"/>
                </a:solidFill>
              </a:rPr>
              <a:t>PocketPC</a:t>
            </a:r>
            <a:endParaRPr lang="en-US" dirty="0">
              <a:solidFill>
                <a:schemeClr val="bg1"/>
              </a:solidFill>
            </a:endParaRPr>
          </a:p>
        </p:txBody>
      </p:sp>
      <p:cxnSp>
        <p:nvCxnSpPr>
          <p:cNvPr id="13" name="Straight Arrow Connector 12"/>
          <p:cNvCxnSpPr>
            <a:stCxn id="11" idx="3"/>
            <a:endCxn id="3" idx="1"/>
          </p:cNvCxnSpPr>
          <p:nvPr/>
        </p:nvCxnSpPr>
        <p:spPr>
          <a:xfrm flipV="1">
            <a:off x="1295400" y="3429000"/>
            <a:ext cx="1828800" cy="7239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4" name="Straight Arrow Connector 13"/>
          <p:cNvCxnSpPr>
            <a:stCxn id="12" idx="3"/>
            <a:endCxn id="3" idx="1"/>
          </p:cNvCxnSpPr>
          <p:nvPr/>
        </p:nvCxnSpPr>
        <p:spPr>
          <a:xfrm flipV="1">
            <a:off x="1295400" y="3429000"/>
            <a:ext cx="1828800" cy="19050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5" name="Rounded Rectangle 14"/>
          <p:cNvSpPr/>
          <p:nvPr/>
        </p:nvSpPr>
        <p:spPr>
          <a:xfrm>
            <a:off x="838200" y="1600200"/>
            <a:ext cx="457200" cy="838200"/>
          </a:xfrm>
          <a:prstGeom prst="roundRect">
            <a:avLst/>
          </a:prstGeom>
        </p:spPr>
        <p:style>
          <a:lnRef idx="1">
            <a:schemeClr val="accent3"/>
          </a:lnRef>
          <a:fillRef idx="3">
            <a:schemeClr val="accent3"/>
          </a:fillRef>
          <a:effectRef idx="2">
            <a:schemeClr val="accent3"/>
          </a:effectRef>
          <a:fontRef idx="minor">
            <a:schemeClr val="lt1"/>
          </a:fontRef>
        </p:style>
        <p:txBody>
          <a:bodyPr vert="vert270" rtlCol="0" anchor="ctr" anchorCtr="0"/>
          <a:lstStyle/>
          <a:p>
            <a:pPr algn="ctr"/>
            <a:r>
              <a:rPr lang="en-US" dirty="0" smtClean="0">
                <a:solidFill>
                  <a:schemeClr val="bg1"/>
                </a:solidFill>
              </a:rPr>
              <a:t>PC</a:t>
            </a:r>
            <a:endParaRPr lang="en-US" dirty="0">
              <a:solidFill>
                <a:schemeClr val="bg1"/>
              </a:solidFill>
            </a:endParaRPr>
          </a:p>
        </p:txBody>
      </p:sp>
      <p:cxnSp>
        <p:nvCxnSpPr>
          <p:cNvPr id="16" name="Straight Arrow Connector 15"/>
          <p:cNvCxnSpPr>
            <a:stCxn id="15" idx="3"/>
            <a:endCxn id="3" idx="1"/>
          </p:cNvCxnSpPr>
          <p:nvPr/>
        </p:nvCxnSpPr>
        <p:spPr>
          <a:xfrm>
            <a:off x="1295400" y="2019300"/>
            <a:ext cx="1828800" cy="14097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uses Fiddler?</a:t>
            </a:r>
            <a:endParaRPr lang="en-US" dirty="0"/>
          </a:p>
        </p:txBody>
      </p:sp>
      <p:sp>
        <p:nvSpPr>
          <p:cNvPr id="4" name="Text Placeholder 2"/>
          <p:cNvSpPr txBox="1">
            <a:spLocks/>
          </p:cNvSpPr>
          <p:nvPr/>
        </p:nvSpPr>
        <p:spPr>
          <a:xfrm>
            <a:off x="533400" y="1676400"/>
            <a:ext cx="7696200" cy="42672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Microsoft engineers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Support teams</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Lots of external web developers (10K+ downloads per week)</a:t>
            </a:r>
          </a:p>
          <a:p>
            <a:pPr marL="342900" lvl="0" indent="-342900">
              <a:spcBef>
                <a:spcPct val="20000"/>
              </a:spcBef>
              <a:buFont typeface="Arial" pitchFamily="34" charset="0"/>
              <a:buChar char="•"/>
            </a:pPr>
            <a:r>
              <a:rPr lang="en-US" sz="3200" dirty="0" smtClean="0"/>
              <a:t>Security researchers</a:t>
            </a:r>
          </a:p>
          <a:p>
            <a:pPr marL="342900" indent="-342900">
              <a:spcBef>
                <a:spcPct val="20000"/>
              </a:spcBef>
              <a:buFont typeface="Arial" pitchFamily="34" charset="0"/>
              <a:buChar char="•"/>
            </a:pPr>
            <a:endParaRPr lang="en-US" sz="3200" dirty="0" smtClean="0"/>
          </a:p>
          <a:p>
            <a:pPr marL="342900" indent="-342900">
              <a:spcBef>
                <a:spcPct val="20000"/>
              </a:spcBef>
              <a:buFont typeface="Arial" pitchFamily="34" charset="0"/>
              <a:buChar char="•"/>
            </a:pPr>
            <a:r>
              <a:rPr lang="en-US" sz="2000" dirty="0" smtClean="0"/>
              <a:t>Some bad guys </a:t>
            </a:r>
            <a:r>
              <a:rPr lang="en-US" sz="2000" dirty="0" smtClean="0">
                <a:sym typeface="Wingdings" pitchFamily="2" charset="2"/>
              </a:rPr>
              <a:t></a:t>
            </a:r>
            <a:endParaRPr lang="en-US" sz="20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42207" y="381000"/>
            <a:ext cx="6859587"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What can Fiddler do?</a:t>
            </a:r>
            <a:r>
              <a:rPr kumimoji="0" lang="en-US" sz="2000" b="0" i="1" u="none" strike="noStrike" kern="1200" cap="none" spc="0" normalizeH="0" baseline="0" noProof="0" dirty="0" smtClean="0">
                <a:ln>
                  <a:noFill/>
                </a:ln>
                <a:solidFill>
                  <a:schemeClr val="tx1"/>
                </a:solidFill>
                <a:effectLst/>
                <a:uLnTx/>
                <a:uFillTx/>
                <a:latin typeface="+mj-lt"/>
                <a:ea typeface="+mj-ea"/>
                <a:cs typeface="+mj-cs"/>
              </a:rPr>
              <a:t/>
            </a:r>
            <a:br>
              <a:rPr kumimoji="0" lang="en-US" sz="2000" b="0" i="1" u="none" strike="noStrike" kern="1200" cap="none" spc="0" normalizeH="0" baseline="0" noProof="0" dirty="0" smtClean="0">
                <a:ln>
                  <a:noFill/>
                </a:ln>
                <a:solidFill>
                  <a:schemeClr val="tx1"/>
                </a:solidFill>
                <a:effectLst/>
                <a:uLnTx/>
                <a:uFillTx/>
                <a:latin typeface="+mj-lt"/>
                <a:ea typeface="+mj-ea"/>
                <a:cs typeface="+mj-cs"/>
              </a:rPr>
            </a:br>
            <a:endParaRPr kumimoji="0" lang="en-US"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Rectangle 3"/>
          <p:cNvSpPr txBox="1">
            <a:spLocks noChangeArrowheads="1"/>
          </p:cNvSpPr>
          <p:nvPr/>
        </p:nvSpPr>
        <p:spPr>
          <a:xfrm>
            <a:off x="609600" y="1676400"/>
            <a:ext cx="7620000" cy="21336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HTTP/HTTPS</a:t>
            </a:r>
            <a:r>
              <a:rPr kumimoji="0" lang="en-US" sz="3200" b="0" i="0" u="none" strike="noStrike" kern="1200" cap="none" spc="0" normalizeH="0" noProof="0" dirty="0" smtClean="0">
                <a:ln>
                  <a:noFill/>
                </a:ln>
                <a:solidFill>
                  <a:schemeClr val="tx1"/>
                </a:solidFill>
                <a:effectLst/>
                <a:uLnTx/>
                <a:uFillTx/>
                <a:latin typeface="+mn-lt"/>
                <a:ea typeface="+mn-ea"/>
                <a:cs typeface="+mn-cs"/>
              </a:rPr>
              <a:t> 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raffic monitoring and analysis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Request and response modification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Timing and network manipulation</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848600" cy="1143000"/>
          </a:xfrm>
        </p:spPr>
        <p:txBody>
          <a:bodyPr/>
          <a:lstStyle/>
          <a:p>
            <a:r>
              <a:rPr lang="en-US" dirty="0" smtClean="0"/>
              <a:t>HTTPS Traffic Decryption</a:t>
            </a:r>
            <a:endParaRPr lang="en-US" dirty="0"/>
          </a:p>
        </p:txBody>
      </p:sp>
      <p:pic>
        <p:nvPicPr>
          <p:cNvPr id="3" name="Picture 3"/>
          <p:cNvPicPr>
            <a:picLocks noChangeAspect="1" noChangeArrowheads="1"/>
          </p:cNvPicPr>
          <p:nvPr/>
        </p:nvPicPr>
        <p:blipFill>
          <a:blip r:embed="rId2" cstate="print"/>
          <a:srcRect/>
          <a:stretch>
            <a:fillRect/>
          </a:stretch>
        </p:blipFill>
        <p:spPr bwMode="auto">
          <a:xfrm>
            <a:off x="228600" y="1447800"/>
            <a:ext cx="2705100" cy="2390775"/>
          </a:xfrm>
          <a:prstGeom prst="rect">
            <a:avLst/>
          </a:prstGeom>
          <a:noFill/>
        </p:spPr>
      </p:pic>
      <p:pic>
        <p:nvPicPr>
          <p:cNvPr id="4" name="Picture 4"/>
          <p:cNvPicPr>
            <a:picLocks noChangeAspect="1" noChangeArrowheads="1"/>
          </p:cNvPicPr>
          <p:nvPr/>
        </p:nvPicPr>
        <p:blipFill>
          <a:blip r:embed="rId3" cstate="print"/>
          <a:srcRect/>
          <a:stretch>
            <a:fillRect/>
          </a:stretch>
        </p:blipFill>
        <p:spPr bwMode="auto">
          <a:xfrm>
            <a:off x="990600" y="3200400"/>
            <a:ext cx="2686050" cy="2333625"/>
          </a:xfrm>
          <a:prstGeom prst="rect">
            <a:avLst/>
          </a:prstGeom>
          <a:noFill/>
        </p:spPr>
      </p:pic>
      <p:pic>
        <p:nvPicPr>
          <p:cNvPr id="3077" name="Picture 5"/>
          <p:cNvPicPr>
            <a:picLocks noChangeAspect="1" noChangeArrowheads="1"/>
          </p:cNvPicPr>
          <p:nvPr/>
        </p:nvPicPr>
        <p:blipFill>
          <a:blip r:embed="rId4" cstate="print"/>
          <a:srcRect/>
          <a:stretch>
            <a:fillRect/>
          </a:stretch>
        </p:blipFill>
        <p:spPr bwMode="auto">
          <a:xfrm>
            <a:off x="3810000" y="1219200"/>
            <a:ext cx="4819650" cy="981075"/>
          </a:xfrm>
          <a:prstGeom prst="rect">
            <a:avLst/>
          </a:prstGeom>
          <a:noFill/>
          <a:ln w="9525">
            <a:noFill/>
            <a:miter lim="800000"/>
            <a:headEnd/>
            <a:tailEnd/>
          </a:ln>
        </p:spPr>
      </p:pic>
      <p:pic>
        <p:nvPicPr>
          <p:cNvPr id="3078" name="Picture 6"/>
          <p:cNvPicPr>
            <a:picLocks noChangeAspect="1" noChangeArrowheads="1"/>
          </p:cNvPicPr>
          <p:nvPr/>
        </p:nvPicPr>
        <p:blipFill>
          <a:blip r:embed="rId5" cstate="print"/>
          <a:srcRect/>
          <a:stretch>
            <a:fillRect/>
          </a:stretch>
        </p:blipFill>
        <p:spPr bwMode="auto">
          <a:xfrm>
            <a:off x="3810000" y="2743200"/>
            <a:ext cx="5124450" cy="31337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143000" y="0"/>
            <a:ext cx="6859587"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Fiddler UI: Session List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4" name="Picture 2"/>
          <p:cNvPicPr>
            <a:picLocks noChangeAspect="1" noChangeArrowheads="1"/>
          </p:cNvPicPr>
          <p:nvPr/>
        </p:nvPicPr>
        <p:blipFill>
          <a:blip r:embed="rId2" cstate="print"/>
          <a:srcRect/>
          <a:stretch>
            <a:fillRect/>
          </a:stretch>
        </p:blipFill>
        <p:spPr bwMode="auto">
          <a:xfrm>
            <a:off x="4876800" y="2514600"/>
            <a:ext cx="3733800" cy="3133725"/>
          </a:xfrm>
          <a:prstGeom prst="rect">
            <a:avLst/>
          </a:prstGeom>
          <a:noFill/>
          <a:ln w="9525" cap="flat" cmpd="sng" algn="ctr">
            <a:noFill/>
            <a:prstDash val="solid"/>
            <a:miter lim="800000"/>
            <a:headEnd/>
            <a:tailEnd/>
          </a:ln>
          <a:effectLst/>
        </p:spPr>
      </p:pic>
      <p:sp>
        <p:nvSpPr>
          <p:cNvPr id="5" name="Content Placeholder 4"/>
          <p:cNvSpPr txBox="1">
            <a:spLocks/>
          </p:cNvSpPr>
          <p:nvPr/>
        </p:nvSpPr>
        <p:spPr>
          <a:xfrm>
            <a:off x="381000" y="3276600"/>
            <a:ext cx="4114800" cy="28194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accent1"/>
                </a:solidFill>
                <a:effectLst/>
                <a:uLnTx/>
                <a:uFillTx/>
                <a:latin typeface="+mn-lt"/>
                <a:ea typeface="+mn-ea"/>
                <a:cs typeface="+mn-cs"/>
              </a:rPr>
              <a:t>Lists</a:t>
            </a:r>
            <a:r>
              <a:rPr kumimoji="0" lang="en-US" sz="3200" b="0" i="0" u="none" strike="noStrike" kern="1200" cap="none" spc="0" normalizeH="0" noProof="0" dirty="0" smtClean="0">
                <a:ln>
                  <a:noFill/>
                </a:ln>
                <a:solidFill>
                  <a:schemeClr val="accent1"/>
                </a:solidFill>
                <a:effectLst/>
                <a:uLnTx/>
                <a:uFillTx/>
                <a:latin typeface="+mn-lt"/>
                <a:ea typeface="+mn-ea"/>
                <a:cs typeface="+mn-cs"/>
              </a:rPr>
              <a:t> </a:t>
            </a:r>
            <a:r>
              <a:rPr kumimoji="0" lang="en-US" sz="3200" b="0" i="0" u="none" strike="noStrike" kern="1200" cap="none" spc="0" normalizeH="0" baseline="0" noProof="0" dirty="0" smtClean="0">
                <a:ln>
                  <a:noFill/>
                </a:ln>
                <a:solidFill>
                  <a:schemeClr val="accent1"/>
                </a:solidFill>
                <a:effectLst/>
                <a:uLnTx/>
                <a:uFillTx/>
                <a:latin typeface="+mn-lt"/>
                <a:ea typeface="+mn-ea"/>
                <a:cs typeface="+mn-cs"/>
              </a:rPr>
              <a:t>all traffic</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accent1"/>
                </a:solidFill>
                <a:effectLst/>
                <a:uLnTx/>
                <a:uFillTx/>
                <a:latin typeface="+mn-lt"/>
                <a:ea typeface="+mn-ea"/>
                <a:cs typeface="+mn-cs"/>
              </a:rPr>
              <a:t>URLs, size, and key headers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accent1"/>
                </a:solidFill>
                <a:effectLst/>
                <a:uLnTx/>
                <a:uFillTx/>
                <a:latin typeface="+mn-lt"/>
                <a:ea typeface="+mn-ea"/>
                <a:cs typeface="+mn-cs"/>
              </a:rPr>
              <a:t>Icons show status of request/response</a:t>
            </a:r>
            <a:endParaRPr kumimoji="0" lang="en-US" sz="3200" b="0" i="0" u="none" strike="noStrike" kern="1200" cap="none" spc="0" normalizeH="0" baseline="0" noProof="0" dirty="0">
              <a:ln>
                <a:noFill/>
              </a:ln>
              <a:solidFill>
                <a:schemeClr val="accent1"/>
              </a:solidFill>
              <a:effectLst/>
              <a:uLnTx/>
              <a:uFillTx/>
              <a:latin typeface="+mn-lt"/>
              <a:ea typeface="+mn-ea"/>
              <a:cs typeface="+mn-cs"/>
            </a:endParaRPr>
          </a:p>
        </p:txBody>
      </p:sp>
      <p:sp>
        <p:nvSpPr>
          <p:cNvPr id="7" name="Rectangle 6"/>
          <p:cNvSpPr/>
          <p:nvPr/>
        </p:nvSpPr>
        <p:spPr>
          <a:xfrm>
            <a:off x="4648200" y="1524000"/>
            <a:ext cx="3886200" cy="954107"/>
          </a:xfrm>
          <a:prstGeom prst="rect">
            <a:avLst/>
          </a:prstGeom>
        </p:spPr>
        <p:txBody>
          <a:bodyPr wrap="square">
            <a:spAutoFit/>
          </a:bodyPr>
          <a:lstStyle/>
          <a:p>
            <a:pPr marL="342900" lvl="0" indent="-342900">
              <a:spcBef>
                <a:spcPct val="20000"/>
              </a:spcBef>
              <a:buFont typeface="Arial" pitchFamily="34" charset="0"/>
              <a:buChar char="•"/>
              <a:defRPr/>
            </a:pPr>
            <a:r>
              <a:rPr lang="en-US" sz="2800" dirty="0" smtClean="0">
                <a:solidFill>
                  <a:srgbClr val="4F81BD"/>
                </a:solidFill>
              </a:rPr>
              <a:t>Icons show status of request/response</a:t>
            </a:r>
            <a:endParaRPr lang="en-US" sz="2800" dirty="0">
              <a:solidFill>
                <a:srgbClr val="4F81BD"/>
              </a:solidFill>
            </a:endParaRPr>
          </a:p>
        </p:txBody>
      </p:sp>
      <p:pic>
        <p:nvPicPr>
          <p:cNvPr id="5122" name="Picture 2"/>
          <p:cNvPicPr>
            <a:picLocks noChangeAspect="1" noChangeArrowheads="1"/>
          </p:cNvPicPr>
          <p:nvPr/>
        </p:nvPicPr>
        <p:blipFill>
          <a:blip r:embed="rId3" cstate="print"/>
          <a:srcRect/>
          <a:stretch>
            <a:fillRect/>
          </a:stretch>
        </p:blipFill>
        <p:spPr bwMode="auto">
          <a:xfrm>
            <a:off x="152400" y="1447800"/>
            <a:ext cx="4352925" cy="16573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848600" cy="1143000"/>
          </a:xfrm>
        </p:spPr>
        <p:txBody>
          <a:bodyPr/>
          <a:lstStyle/>
          <a:p>
            <a:r>
              <a:rPr lang="en-US" dirty="0" smtClean="0"/>
              <a:t>Fiddler UI: Inspectors</a:t>
            </a:r>
            <a:endParaRPr lang="en-US" dirty="0"/>
          </a:p>
        </p:txBody>
      </p:sp>
      <p:sp>
        <p:nvSpPr>
          <p:cNvPr id="3" name="Text Placeholder 2"/>
          <p:cNvSpPr txBox="1">
            <a:spLocks/>
          </p:cNvSpPr>
          <p:nvPr/>
        </p:nvSpPr>
        <p:spPr>
          <a:xfrm>
            <a:off x="609600" y="5105400"/>
            <a:ext cx="7621587" cy="1066800"/>
          </a:xfrm>
          <a:prstGeom prst="rect">
            <a:avLst/>
          </a:prstGeom>
        </p:spPr>
        <p:txBody>
          <a:bodyPr/>
          <a:lstStyle/>
          <a:p>
            <a:pPr marR="0" lvl="0" algn="ctr"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accent1"/>
                </a:solidFill>
                <a:effectLst/>
                <a:uLnTx/>
                <a:uFillTx/>
                <a:latin typeface="+mn-lt"/>
                <a:ea typeface="+mn-ea"/>
                <a:cs typeface="+mn-cs"/>
              </a:rPr>
              <a:t>Inspectors allow you to visualize requests and responses in meaningful ways.</a:t>
            </a:r>
            <a:endParaRPr kumimoji="0" lang="en-US" sz="3200" b="0" i="0" u="none" strike="noStrike" kern="1200" cap="none" spc="0" normalizeH="0" baseline="0" noProof="0" dirty="0">
              <a:ln>
                <a:noFill/>
              </a:ln>
              <a:solidFill>
                <a:schemeClr val="accent1"/>
              </a:solidFill>
              <a:effectLst/>
              <a:uLnTx/>
              <a:uFillTx/>
              <a:latin typeface="+mn-lt"/>
              <a:ea typeface="+mn-ea"/>
              <a:cs typeface="+mn-cs"/>
            </a:endParaRPr>
          </a:p>
        </p:txBody>
      </p:sp>
      <p:pic>
        <p:nvPicPr>
          <p:cNvPr id="4100" name="Picture 4"/>
          <p:cNvPicPr>
            <a:picLocks noChangeAspect="1" noChangeArrowheads="1"/>
          </p:cNvPicPr>
          <p:nvPr/>
        </p:nvPicPr>
        <p:blipFill>
          <a:blip r:embed="rId2" cstate="print"/>
          <a:srcRect/>
          <a:stretch>
            <a:fillRect/>
          </a:stretch>
        </p:blipFill>
        <p:spPr bwMode="auto">
          <a:xfrm>
            <a:off x="1447800" y="1066800"/>
            <a:ext cx="2133600" cy="1551709"/>
          </a:xfrm>
          <a:prstGeom prst="rect">
            <a:avLst/>
          </a:prstGeom>
          <a:noFill/>
          <a:ln w="9525">
            <a:noFill/>
            <a:miter lim="800000"/>
            <a:headEnd/>
            <a:tailEnd/>
          </a:ln>
        </p:spPr>
      </p:pic>
      <p:pic>
        <p:nvPicPr>
          <p:cNvPr id="4102" name="Picture 6"/>
          <p:cNvPicPr>
            <a:picLocks noChangeAspect="1" noChangeArrowheads="1"/>
          </p:cNvPicPr>
          <p:nvPr/>
        </p:nvPicPr>
        <p:blipFill>
          <a:blip r:embed="rId3" cstate="print"/>
          <a:srcRect/>
          <a:stretch>
            <a:fillRect/>
          </a:stretch>
        </p:blipFill>
        <p:spPr bwMode="auto">
          <a:xfrm>
            <a:off x="2895600" y="3581400"/>
            <a:ext cx="5143500" cy="1123950"/>
          </a:xfrm>
          <a:prstGeom prst="rect">
            <a:avLst/>
          </a:prstGeom>
          <a:noFill/>
          <a:ln w="9525">
            <a:noFill/>
            <a:miter lim="800000"/>
            <a:headEnd/>
            <a:tailEnd/>
          </a:ln>
        </p:spPr>
      </p:pic>
      <p:pic>
        <p:nvPicPr>
          <p:cNvPr id="4103" name="Picture 7"/>
          <p:cNvPicPr>
            <a:picLocks noChangeAspect="1" noChangeArrowheads="1"/>
          </p:cNvPicPr>
          <p:nvPr/>
        </p:nvPicPr>
        <p:blipFill>
          <a:blip r:embed="rId4" cstate="print"/>
          <a:srcRect/>
          <a:stretch>
            <a:fillRect/>
          </a:stretch>
        </p:blipFill>
        <p:spPr bwMode="auto">
          <a:xfrm>
            <a:off x="457200" y="2438400"/>
            <a:ext cx="2200275" cy="2486025"/>
          </a:xfrm>
          <a:prstGeom prst="rect">
            <a:avLst/>
          </a:prstGeom>
          <a:noFill/>
          <a:ln w="9525">
            <a:noFill/>
            <a:miter lim="800000"/>
            <a:headEnd/>
            <a:tailEnd/>
          </a:ln>
        </p:spPr>
      </p:pic>
      <p:pic>
        <p:nvPicPr>
          <p:cNvPr id="4099" name="Picture 3"/>
          <p:cNvPicPr>
            <a:picLocks noChangeAspect="1" noChangeArrowheads="1"/>
          </p:cNvPicPr>
          <p:nvPr/>
        </p:nvPicPr>
        <p:blipFill>
          <a:blip r:embed="rId5" cstate="print"/>
          <a:srcRect/>
          <a:stretch>
            <a:fillRect/>
          </a:stretch>
        </p:blipFill>
        <p:spPr bwMode="auto">
          <a:xfrm>
            <a:off x="3733800" y="1219200"/>
            <a:ext cx="5010150" cy="19716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LETech2009_TEMPLATE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LETech2009_TEMPLATE </Template>
  <TotalTime>145</TotalTime>
  <Words>702</Words>
  <Application>Microsoft Office PowerPoint</Application>
  <PresentationFormat>On-screen Show (4:3)</PresentationFormat>
  <Paragraphs>102</Paragraphs>
  <Slides>22</Slides>
  <Notes>4</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LETech2009_TEMPLATE </vt:lpstr>
      <vt:lpstr>Fiddler</vt:lpstr>
      <vt:lpstr>Introducing Fiddler</vt:lpstr>
      <vt:lpstr>Slide 3</vt:lpstr>
      <vt:lpstr>Debugging non-Windows clients</vt:lpstr>
      <vt:lpstr>Who uses Fiddler?</vt:lpstr>
      <vt:lpstr>Slide 6</vt:lpstr>
      <vt:lpstr>HTTPS Traffic Decryption</vt:lpstr>
      <vt:lpstr>Slide 8</vt:lpstr>
      <vt:lpstr>Fiddler UI: Inspectors</vt:lpstr>
      <vt:lpstr>FiddlerScript Rules</vt:lpstr>
      <vt:lpstr>Extending Fiddler UI</vt:lpstr>
      <vt:lpstr>Using Simple Filters</vt:lpstr>
      <vt:lpstr>AutoResponder</vt:lpstr>
      <vt:lpstr>Request Builder</vt:lpstr>
      <vt:lpstr>Traffic Comparison</vt:lpstr>
      <vt:lpstr>QuickExec</vt:lpstr>
      <vt:lpstr>Search Traffic</vt:lpstr>
      <vt:lpstr>Text Encoding / Decoding</vt:lpstr>
      <vt:lpstr>SAZ Files</vt:lpstr>
      <vt:lpstr>FiddlerCap</vt:lpstr>
      <vt:lpstr>Slide 21</vt:lpstr>
      <vt:lpstr>Slide 22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Lawrence</dc:creator>
  <cp:lastModifiedBy>Eric Lawrence</cp:lastModifiedBy>
  <cp:revision>39</cp:revision>
  <dcterms:created xsi:type="dcterms:W3CDTF">2009-10-09T21:47:42Z</dcterms:created>
  <dcterms:modified xsi:type="dcterms:W3CDTF">2009-10-26T22:46:13Z</dcterms:modified>
</cp:coreProperties>
</file>